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3" r:id="rId4"/>
  </p:sldMasterIdLst>
  <p:notesMasterIdLst>
    <p:notesMasterId r:id="rId26"/>
  </p:notesMasterIdLst>
  <p:handoutMasterIdLst>
    <p:handoutMasterId r:id="rId27"/>
  </p:handoutMasterIdLst>
  <p:sldIdLst>
    <p:sldId id="286" r:id="rId5"/>
    <p:sldId id="659" r:id="rId6"/>
    <p:sldId id="660" r:id="rId7"/>
    <p:sldId id="666" r:id="rId8"/>
    <p:sldId id="669" r:id="rId9"/>
    <p:sldId id="670" r:id="rId10"/>
    <p:sldId id="667" r:id="rId11"/>
    <p:sldId id="687" r:id="rId12"/>
    <p:sldId id="671" r:id="rId13"/>
    <p:sldId id="672" r:id="rId14"/>
    <p:sldId id="673" r:id="rId15"/>
    <p:sldId id="668" r:id="rId16"/>
    <p:sldId id="682" r:id="rId17"/>
    <p:sldId id="684" r:id="rId18"/>
    <p:sldId id="683" r:id="rId19"/>
    <p:sldId id="661" r:id="rId20"/>
    <p:sldId id="662" r:id="rId21"/>
    <p:sldId id="665" r:id="rId22"/>
    <p:sldId id="664" r:id="rId23"/>
    <p:sldId id="681" r:id="rId24"/>
    <p:sldId id="555" r:id="rId25"/>
  </p:sldIdLst>
  <p:sldSz cx="9144000" cy="6858000" type="screen4x3"/>
  <p:notesSz cx="6858000" cy="14001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70341" autoAdjust="0"/>
  </p:normalViewPr>
  <p:slideViewPr>
    <p:cSldViewPr>
      <p:cViewPr varScale="1">
        <p:scale>
          <a:sx n="45" d="100"/>
          <a:sy n="45" d="100"/>
        </p:scale>
        <p:origin x="20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fld id="{75035F80-73EC-4BCB-98D9-9BC49F63B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71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9" y="4420950"/>
            <a:ext cx="5614668" cy="4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algn="l"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3" tIns="46523" rIns="93043" bIns="46523" numCol="1" anchor="b" anchorCtr="0" compatLnSpc="1">
            <a:prstTxWarp prst="textNoShape">
              <a:avLst/>
            </a:prstTxWarp>
          </a:bodyPr>
          <a:lstStyle>
            <a:lvl1pPr defTabSz="931154">
              <a:defRPr sz="1200">
                <a:latin typeface="Arial" charset="0"/>
              </a:defRPr>
            </a:lvl1pPr>
          </a:lstStyle>
          <a:p>
            <a:pPr>
              <a:defRPr/>
            </a:pPr>
            <a:fld id="{6BFFD8F8-C095-41C8-885D-DEDE5355D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775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89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939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35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142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30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87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26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18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93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7141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485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6157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60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0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5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/>
            </a:endParaRPr>
          </a:p>
          <a:p>
            <a:endParaRPr lang="en-US" dirty="0"/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1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46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4206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cs typeface="Arial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9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&amp;A Name onl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324600"/>
            <a:ext cx="48768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5B2F-856A-4835-8AAB-EFD473E2D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9896-F141-4326-9B8B-EEF5C252D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18E-B485-40F6-B29D-6F3FB7FE25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6BB7-0B90-4A5B-B76C-8FCB4786DE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4277-180F-4F20-B192-35D3C3FEF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7382-F8B7-436E-9710-9AFABAF1C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2CD5-FC92-4D93-AF31-631314299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5158-6A27-49F2-82AC-F040FB37C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C252-CB57-493A-9929-9F744F6AE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864C-BD8C-44D6-ACF4-EFB9ED6CF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45CE66F-DF5F-431E-A218-9F42ACAA8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 descr="NameOnl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438900"/>
            <a:ext cx="3124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T&amp;A Name onl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6324600"/>
            <a:ext cx="48768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no@tsibouri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0891" y="5375694"/>
            <a:ext cx="3597216" cy="1447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Dino Tsibouris</a:t>
            </a:r>
            <a:endParaRPr lang="en-US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(614) 360-3133</a:t>
            </a: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dino@tsibouris.com</a:t>
            </a: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algn="l" eaLnBrk="1" hangingPunct="1">
              <a:lnSpc>
                <a:spcPct val="80000"/>
              </a:lnSpc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075" name="Picture 6" descr="C:\Documents and Settings\Mehmetmunur\Desktop\T&amp;A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28600"/>
            <a:ext cx="5653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452" y="2483749"/>
            <a:ext cx="8229600" cy="990600"/>
          </a:xfrm>
        </p:spPr>
        <p:txBody>
          <a:bodyPr/>
          <a:lstStyle/>
          <a:p>
            <a:r>
              <a:rPr lang="en-US" b="1" dirty="0"/>
              <a:t>Cybersecurity Best Practices</a:t>
            </a:r>
            <a:br>
              <a:rPr lang="en-US" b="1" dirty="0"/>
            </a:br>
            <a:r>
              <a:rPr lang="en-US" b="1" dirty="0"/>
              <a:t>Payment Card Rules Update</a:t>
            </a:r>
            <a:endParaRPr lang="en-US" sz="36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Rubio (R- FL) (January 2019)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America Data Dissemination Act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FTC to write its own privacy recommendations for congress to approve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Base final version on Privacy Act of 1974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FF0000"/>
                </a:solidFill>
              </a:rPr>
              <a:t>Preempts any state data privacy laws</a:t>
            </a:r>
          </a:p>
          <a:p>
            <a:pPr marL="0" lvl="1" indent="0">
              <a:buNone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16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Wyden (D-OR) (Discussion draft, November 9, 2018)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Consumer Data Protection Act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No preemption of state laws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Civil fines, criminal penalties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Annual data protection reports if over $1B in revenue or 1 million consumers or devices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$5M fine/20 years imprisonment (or both) for intentionally false certification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FTC to establish data protection regulations</a:t>
            </a:r>
          </a:p>
        </p:txBody>
      </p:sp>
    </p:spTree>
    <p:extLst>
      <p:ext uri="{BB962C8B-B14F-4D97-AF65-F5344CB8AC3E}">
        <p14:creationId xmlns:p14="http://schemas.microsoft.com/office/powerpoint/2010/main" val="3561416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FF0000"/>
                </a:solidFill>
              </a:rPr>
              <a:t>CA: </a:t>
            </a:r>
            <a:r>
              <a:rPr lang="en-US" altLang="en-US" sz="3200" b="1" dirty="0" err="1">
                <a:solidFill>
                  <a:srgbClr val="FF0000"/>
                </a:solidFill>
              </a:rPr>
              <a:t>CaCPA</a:t>
            </a:r>
            <a:r>
              <a:rPr lang="en-US" altLang="en-US" sz="3200" dirty="0"/>
              <a:t> – access, correction, deletion, notice, opt-out, antidiscrimination, private right of action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Similar bills failed in CT, HI, ND, NM, OR, TX, VA, WA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Similar bills pending in IL, NJ, NV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RI, NY, MA possible</a:t>
            </a:r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10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Ohio Data Breach Safe Harbor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0000"/>
                </a:solidFill>
              </a:rPr>
              <a:t>Affirmative tort defense </a:t>
            </a:r>
            <a:r>
              <a:rPr lang="en-US" altLang="en-US" sz="3200" dirty="0"/>
              <a:t>for failure to implement reasonable security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Same definitions as Ohio data breach statute for PI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Adds “</a:t>
            </a:r>
            <a:r>
              <a:rPr lang="en-US" altLang="en-US" sz="3200" dirty="0">
                <a:solidFill>
                  <a:srgbClr val="FF0000"/>
                </a:solidFill>
              </a:rPr>
              <a:t>restricted information</a:t>
            </a:r>
            <a:r>
              <a:rPr lang="en-US" altLang="en-US" sz="3200" dirty="0"/>
              <a:t>” to coverage if the information can be used to distinguish a person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82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Ohio Data Breach Safe Harbor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Available to a company that creates a </a:t>
            </a:r>
            <a:r>
              <a:rPr lang="en-US" altLang="en-US" sz="3200" dirty="0">
                <a:solidFill>
                  <a:srgbClr val="FF0000"/>
                </a:solidFill>
              </a:rPr>
              <a:t>written cybersecurity program </a:t>
            </a:r>
            <a:r>
              <a:rPr lang="en-US" altLang="en-US" sz="3200" dirty="0"/>
              <a:t>which:</a:t>
            </a:r>
          </a:p>
          <a:p>
            <a:pPr marL="742950" lvl="2" indent="-342900"/>
            <a:r>
              <a:rPr lang="en-US" altLang="en-US" sz="2800" dirty="0"/>
              <a:t>Protects security and confidentiality of information;</a:t>
            </a:r>
            <a:endParaRPr lang="en-US" altLang="en-US" sz="2800">
              <a:cs typeface="Calibri"/>
            </a:endParaRPr>
          </a:p>
          <a:p>
            <a:pPr marL="742950" lvl="2" indent="-342900"/>
            <a:r>
              <a:rPr lang="en-US" altLang="en-US" sz="2800" dirty="0"/>
              <a:t>Protects and anticipated threats or hazards to security of the information; and,</a:t>
            </a:r>
            <a:endParaRPr lang="en-US" altLang="en-US" sz="2800" dirty="0">
              <a:cs typeface="Calibri"/>
            </a:endParaRPr>
          </a:p>
          <a:p>
            <a:pPr marL="742950" lvl="2" indent="-342900"/>
            <a:r>
              <a:rPr lang="en-US" altLang="en-US" sz="2800" dirty="0"/>
              <a:t>Protects against unauthorized access likely to result in a material risk of identity theft or fraud.</a:t>
            </a:r>
            <a:endParaRPr lang="en-US" altLang="en-US" sz="2800" dirty="0">
              <a:cs typeface="Calibri"/>
            </a:endParaRPr>
          </a:p>
          <a:p>
            <a:pPr marL="742950" lvl="2" indent="-342900"/>
            <a:endParaRPr lang="en-US" altLang="en-US" sz="2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029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State Cybersecurity/Privacy 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Ohio Data Breach Safe Harbor requires the use of frameworks:</a:t>
            </a:r>
          </a:p>
          <a:p>
            <a:pPr marL="857250" lvl="2" indent="-457200"/>
            <a:r>
              <a:rPr lang="en-US" altLang="en-US" sz="3000" dirty="0"/>
              <a:t>Industry-recognized frameworks, (i.e., NIST)</a:t>
            </a:r>
            <a:endParaRPr lang="en-US" altLang="en-US" sz="3000" dirty="0">
              <a:cs typeface="Calibri"/>
            </a:endParaRPr>
          </a:p>
          <a:p>
            <a:pPr marL="857250" lvl="2" indent="-457200"/>
            <a:r>
              <a:rPr lang="en-US" altLang="en-US" sz="3000" dirty="0"/>
              <a:t>Frameworks required by law (i.e. HIPPA, GLB)</a:t>
            </a:r>
            <a:endParaRPr lang="en-US" altLang="en-US" sz="3000" dirty="0">
              <a:cs typeface="Calibri"/>
            </a:endParaRPr>
          </a:p>
          <a:p>
            <a:pPr marL="857250" lvl="2" indent="-457200"/>
            <a:r>
              <a:rPr lang="en-US" altLang="en-US" sz="3000" dirty="0"/>
              <a:t>Frameworks that combine PCI DSS with an applicable industry recognized framework</a:t>
            </a:r>
            <a:endParaRPr lang="en-US" altLang="en-US" sz="3000" dirty="0">
              <a:cs typeface="Calibri"/>
            </a:endParaRPr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423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Data Security Incident Response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98588"/>
            <a:ext cx="8229600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Learn the </a:t>
            </a:r>
            <a:r>
              <a:rPr lang="en-US" altLang="en-US" sz="3200" b="1" dirty="0"/>
              <a:t>facts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Create a response </a:t>
            </a:r>
            <a:r>
              <a:rPr lang="en-US" altLang="en-US" sz="3200" b="1" dirty="0"/>
              <a:t>team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Retain </a:t>
            </a:r>
            <a:r>
              <a:rPr lang="en-US" altLang="en-US" sz="3200" b="1" dirty="0"/>
              <a:t>outside counsel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Retain outside </a:t>
            </a:r>
            <a:r>
              <a:rPr lang="en-US" altLang="en-US" sz="3200" b="1" dirty="0"/>
              <a:t>forensic expertise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Review </a:t>
            </a:r>
            <a:r>
              <a:rPr lang="en-US" altLang="en-US" sz="3200" b="1" dirty="0"/>
              <a:t>contracts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Establish </a:t>
            </a:r>
            <a:r>
              <a:rPr lang="en-US" altLang="en-US" sz="3200" b="1" dirty="0"/>
              <a:t>attorney-client privilege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Focus on the </a:t>
            </a:r>
            <a:r>
              <a:rPr lang="en-US" altLang="en-US" sz="3200" b="1" dirty="0"/>
              <a:t>affected parties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b="1" dirty="0"/>
              <a:t>Insurance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0904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Payment Card Regulatory Update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PCI DSS issued a request for comments in 2017:</a:t>
            </a:r>
            <a:endParaRPr lang="en-US" sz="3200">
              <a:cs typeface="Calibri"/>
            </a:endParaRPr>
          </a:p>
          <a:p>
            <a:pPr lvl="1"/>
            <a:r>
              <a:rPr lang="en-US" sz="3200" dirty="0"/>
              <a:t>Authentication, specifically consideration for the NIST MFA/password guidance</a:t>
            </a:r>
            <a:endParaRPr lang="en-US" sz="3200">
              <a:cs typeface="Calibri"/>
            </a:endParaRPr>
          </a:p>
          <a:p>
            <a:pPr lvl="1"/>
            <a:r>
              <a:rPr lang="en-US" sz="3200" dirty="0"/>
              <a:t>Broader applicability for encrypting cardholder data on trusted networks</a:t>
            </a:r>
            <a:endParaRPr lang="en-US" alt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425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Payment Card Regulatory Update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Monitoring must consider technology advancement </a:t>
            </a:r>
          </a:p>
          <a:p>
            <a:r>
              <a:rPr lang="en-US" dirty="0"/>
              <a:t>Greater frequency of testing of critical controls</a:t>
            </a:r>
          </a:p>
        </p:txBody>
      </p:sp>
    </p:spTree>
    <p:extLst>
      <p:ext uri="{BB962C8B-B14F-4D97-AF65-F5344CB8AC3E}">
        <p14:creationId xmlns:p14="http://schemas.microsoft.com/office/powerpoint/2010/main" val="186665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Payment Card Regulatory Update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100" dirty="0"/>
              <a:t>PCI DSS v4.0 Goals:</a:t>
            </a:r>
          </a:p>
          <a:p>
            <a:pPr lvl="1"/>
            <a:r>
              <a:rPr lang="en-US" sz="3100" dirty="0"/>
              <a:t>A standard that meets the security needs of the payments industry</a:t>
            </a:r>
          </a:p>
          <a:p>
            <a:pPr lvl="1"/>
            <a:r>
              <a:rPr lang="en-US" sz="3100" dirty="0"/>
              <a:t>Flexibility; support of </a:t>
            </a:r>
            <a:r>
              <a:rPr lang="en-US" sz="3100" b="1" dirty="0"/>
              <a:t>additional security methodologies</a:t>
            </a:r>
          </a:p>
          <a:p>
            <a:pPr lvl="1"/>
            <a:r>
              <a:rPr lang="en-US" sz="3100" dirty="0"/>
              <a:t>Security as a </a:t>
            </a:r>
            <a:r>
              <a:rPr lang="en-US" sz="3100" b="1" dirty="0"/>
              <a:t>continuous process</a:t>
            </a:r>
          </a:p>
          <a:p>
            <a:pPr lvl="1"/>
            <a:r>
              <a:rPr lang="en-US" sz="3100" b="1" dirty="0"/>
              <a:t>Enhance validation </a:t>
            </a:r>
            <a:r>
              <a:rPr lang="en-US" sz="3100" dirty="0"/>
              <a:t>methods and procedures.</a:t>
            </a:r>
            <a:endParaRPr lang="en-US" altLang="en-US" sz="31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100" dirty="0"/>
              <a:t>Release date expected in late 2020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537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Outline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Introduction and overview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Regulatory Compliance Issues for 2019 – State Cybersecurity Laws, Federal Privacy Law Landscape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Data security incident response – key issues and considerations for 2019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Payment card regulatory update, including new data security requirements for 2019-2020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5308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Payment Card Regulatory Update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PCI SSC will also conduct additional RFC periods with PCI SSC stakeholders prior to publication of PCI DSS v4.0</a:t>
            </a:r>
          </a:p>
          <a:p>
            <a:r>
              <a:rPr lang="en-US" altLang="en-US" dirty="0"/>
              <a:t>Expected in 2</a:t>
            </a:r>
            <a:r>
              <a:rPr lang="en-US" altLang="en-US" baseline="30000" dirty="0"/>
              <a:t>nd</a:t>
            </a:r>
            <a:r>
              <a:rPr lang="en-US" altLang="en-US" dirty="0"/>
              <a:t> half of 2019</a:t>
            </a:r>
          </a:p>
          <a:p>
            <a:r>
              <a:rPr lang="en-US" altLang="en-US" dirty="0"/>
              <a:t>RFC to be posted on website</a:t>
            </a:r>
          </a:p>
        </p:txBody>
      </p:sp>
    </p:spTree>
    <p:extLst>
      <p:ext uri="{BB962C8B-B14F-4D97-AF65-F5344CB8AC3E}">
        <p14:creationId xmlns:p14="http://schemas.microsoft.com/office/powerpoint/2010/main" val="3706340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earphone, LEGO&#10;&#10;Description generated with high confidence">
            <a:extLst>
              <a:ext uri="{FF2B5EF4-FFF2-40B4-BE49-F238E27FC236}">
                <a16:creationId xmlns:a16="http://schemas.microsoft.com/office/drawing/2014/main" id="{E5A681C0-5AE6-45A4-A9A3-6068C26EB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04" y="1199942"/>
            <a:ext cx="6176513" cy="386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9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Regulatory Compliance Issues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Information systems and assurance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State cybersecurity regulation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Federal privacy legislation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057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NCUA Supervisory Priority Issues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NCUA </a:t>
            </a:r>
            <a:r>
              <a:rPr lang="en-US" sz="3200" dirty="0"/>
              <a:t>19-CU-01 / January 2019 </a:t>
            </a:r>
            <a:endParaRPr lang="en-US" alt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Information systems and assurance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Information security maturity assessments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Using the Automated Cybersecurity Examination Toolbox (ACET)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Includes CUs over $250 million in assets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86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NCUA Supervisory Priority Issues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Assessment of credit union IT risk management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Oversight of service provider arrangements</a:t>
            </a:r>
          </a:p>
          <a:p>
            <a:pPr marL="0" lvl="1" indent="0">
              <a:buNone/>
            </a:pPr>
            <a:endParaRPr lang="en-US" alt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939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Oversight of Service Providers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Pre-contract audits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Contractual representations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Service levels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Indemnity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Limitation of liability exclusions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IT and financial audits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Insurance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SOC-1, SOC-2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89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Klobuchar (D-MN) and Kennedy (R-LA) (April 2018)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Blumenthal (D-CT) and Markey (D-MA) (April 2018)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Rubio (R-FL) (January 2019)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Wyden (D-OR) (Discussion draft, November 9, 2018)</a:t>
            </a:r>
          </a:p>
          <a:p>
            <a:pPr marL="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085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Klobuchar (D-MN) and Kennedy (R-LA) (April 2018)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Social Media Privacy and Consumer Rights Act of 2018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Increase transparency of data collection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Notify consumers of a privacy violation within 72 hours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Consumer right of access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Opt-out of sharing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Providers can refuse service if you opt out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11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Federal Privacy Legislation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Blumenthal (D-CT) and Markey (D-MA) (April 2018)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Customer Online Notification for Stopping Edge-provider Network Transgressions (CONSENT) Act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Opt-in to collection and tracking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Edge providers cannot refuse to serve customers who don’t consent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Breach notice required, subject to FTC rule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322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728658D3CAE44A14FA80BD109E4DB" ma:contentTypeVersion="1" ma:contentTypeDescription="Create a new document." ma:contentTypeScope="" ma:versionID="04971ae48dca38dc91337cb4906de416">
  <xsd:schema xmlns:xsd="http://www.w3.org/2001/XMLSchema" xmlns:xs="http://www.w3.org/2001/XMLSchema" xmlns:p="http://schemas.microsoft.com/office/2006/metadata/properties" xmlns:ns3="89bd8bee-22ff-4100-8856-cf98a927b400" targetNamespace="http://schemas.microsoft.com/office/2006/metadata/properties" ma:root="true" ma:fieldsID="6e7a95e4ef7bafc3fbd0b3650a0e96aa" ns3:_="">
    <xsd:import namespace="89bd8bee-22ff-4100-8856-cf98a927b40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d8bee-22ff-4100-8856-cf98a927b4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089731-592C-4BCC-B47F-4673C20BAD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21932A-1A84-4335-B06B-BFFD35BBCB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bd8bee-22ff-4100-8856-cf98a927b4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06C603-4120-4B66-88C6-71E1647C3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2190</Words>
  <Application>Microsoft Office PowerPoint</Application>
  <PresentationFormat>On-screen Show (4:3)</PresentationFormat>
  <Paragraphs>238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Cybersecurity Best Practices Payment Card Rules Update</vt:lpstr>
      <vt:lpstr>Outline</vt:lpstr>
      <vt:lpstr>Regulatory Compliance Issues</vt:lpstr>
      <vt:lpstr>NCUA Supervisory Priority Issues</vt:lpstr>
      <vt:lpstr>NCUA Supervisory Priority Issues</vt:lpstr>
      <vt:lpstr>Oversight of Service Providers</vt:lpstr>
      <vt:lpstr>Federal Privacy Legislation</vt:lpstr>
      <vt:lpstr>Federal Privacy Legislation</vt:lpstr>
      <vt:lpstr>Federal Privacy Legislation</vt:lpstr>
      <vt:lpstr>Federal Privacy Legislation</vt:lpstr>
      <vt:lpstr>Federal Privacy Legislation</vt:lpstr>
      <vt:lpstr>State Cybersecurity/Privacy Regulation</vt:lpstr>
      <vt:lpstr>State Cybersecurity/Privacy Regulation</vt:lpstr>
      <vt:lpstr>State Cybersecurity/Privacy Regulation</vt:lpstr>
      <vt:lpstr>State Cybersecurity/Privacy Regulation</vt:lpstr>
      <vt:lpstr>Data Security Incident Response</vt:lpstr>
      <vt:lpstr>Payment Card Regulatory Update</vt:lpstr>
      <vt:lpstr>Payment Card Regulatory Update</vt:lpstr>
      <vt:lpstr>Payment Card Regulatory Update</vt:lpstr>
      <vt:lpstr>Payment Card Regulatory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Best Practices Payment Card Rules Update</dc:title>
  <dc:creator/>
  <cp:lastModifiedBy/>
  <cp:revision>47</cp:revision>
  <dcterms:created xsi:type="dcterms:W3CDTF">2014-04-30T12:35:19Z</dcterms:created>
  <dcterms:modified xsi:type="dcterms:W3CDTF">2019-07-24T19:37:13Z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0x010100C22728658D3CAE44A14FA80BD109E4DB</vt:lpwstr>
  </property>
</Properties>
</file>