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3" r:id="rId4"/>
    <p:sldMasterId id="2147484609" r:id="rId5"/>
  </p:sldMasterIdLst>
  <p:notesMasterIdLst>
    <p:notesMasterId r:id="rId69"/>
  </p:notesMasterIdLst>
  <p:handoutMasterIdLst>
    <p:handoutMasterId r:id="rId70"/>
  </p:handoutMasterIdLst>
  <p:sldIdLst>
    <p:sldId id="286" r:id="rId6"/>
    <p:sldId id="692" r:id="rId7"/>
    <p:sldId id="693" r:id="rId8"/>
    <p:sldId id="694" r:id="rId9"/>
    <p:sldId id="695" r:id="rId10"/>
    <p:sldId id="696" r:id="rId11"/>
    <p:sldId id="698" r:id="rId12"/>
    <p:sldId id="699" r:id="rId13"/>
    <p:sldId id="702" r:id="rId14"/>
    <p:sldId id="703" r:id="rId15"/>
    <p:sldId id="704" r:id="rId16"/>
    <p:sldId id="705" r:id="rId17"/>
    <p:sldId id="718" r:id="rId18"/>
    <p:sldId id="687" r:id="rId19"/>
    <p:sldId id="671" r:id="rId20"/>
    <p:sldId id="672" r:id="rId21"/>
    <p:sldId id="707" r:id="rId22"/>
    <p:sldId id="673" r:id="rId23"/>
    <p:sldId id="355" r:id="rId24"/>
    <p:sldId id="722" r:id="rId25"/>
    <p:sldId id="723" r:id="rId26"/>
    <p:sldId id="724" r:id="rId27"/>
    <p:sldId id="725" r:id="rId28"/>
    <p:sldId id="726" r:id="rId29"/>
    <p:sldId id="727" r:id="rId30"/>
    <p:sldId id="728" r:id="rId31"/>
    <p:sldId id="729" r:id="rId32"/>
    <p:sldId id="730" r:id="rId33"/>
    <p:sldId id="731" r:id="rId34"/>
    <p:sldId id="732" r:id="rId35"/>
    <p:sldId id="733" r:id="rId36"/>
    <p:sldId id="734" r:id="rId37"/>
    <p:sldId id="735" r:id="rId38"/>
    <p:sldId id="736" r:id="rId39"/>
    <p:sldId id="737" r:id="rId40"/>
    <p:sldId id="738" r:id="rId41"/>
    <p:sldId id="739" r:id="rId42"/>
    <p:sldId id="740" r:id="rId43"/>
    <p:sldId id="741" r:id="rId44"/>
    <p:sldId id="668" r:id="rId45"/>
    <p:sldId id="748" r:id="rId46"/>
    <p:sldId id="749" r:id="rId47"/>
    <p:sldId id="750" r:id="rId48"/>
    <p:sldId id="682" r:id="rId49"/>
    <p:sldId id="684" r:id="rId50"/>
    <p:sldId id="683" r:id="rId51"/>
    <p:sldId id="751" r:id="rId52"/>
    <p:sldId id="743" r:id="rId53"/>
    <p:sldId id="744" r:id="rId54"/>
    <p:sldId id="752" r:id="rId55"/>
    <p:sldId id="745" r:id="rId56"/>
    <p:sldId id="746" r:id="rId57"/>
    <p:sldId id="753" r:id="rId58"/>
    <p:sldId id="378" r:id="rId59"/>
    <p:sldId id="747" r:id="rId60"/>
    <p:sldId id="754" r:id="rId61"/>
    <p:sldId id="755" r:id="rId62"/>
    <p:sldId id="756" r:id="rId63"/>
    <p:sldId id="757" r:id="rId64"/>
    <p:sldId id="758" r:id="rId65"/>
    <p:sldId id="759" r:id="rId66"/>
    <p:sldId id="760" r:id="rId67"/>
    <p:sldId id="555" r:id="rId68"/>
  </p:sldIdLst>
  <p:sldSz cx="9144000" cy="6858000" type="screen4x3"/>
  <p:notesSz cx="6858000" cy="9525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D47CF-FCC7-4BF9-B487-7E273CC919BB}" v="18" dt="2019-09-12T19:28:58.688"/>
    <p1510:client id="{DC07D6AC-2E34-4FDB-8620-4EF4B65D77DA}" v="25" dt="2019-09-13T15:24:37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 autoAdjust="0"/>
    <p:restoredTop sz="80678" autoAdjust="0"/>
  </p:normalViewPr>
  <p:slideViewPr>
    <p:cSldViewPr>
      <p:cViewPr varScale="1">
        <p:scale>
          <a:sx n="66" d="100"/>
          <a:sy n="66" d="100"/>
        </p:scale>
        <p:origin x="20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500"/>
    </p:cViewPr>
  </p:sorterViewPr>
  <p:notesViewPr>
    <p:cSldViewPr>
      <p:cViewPr varScale="1">
        <p:scale>
          <a:sx n="49" d="100"/>
          <a:sy n="49" d="100"/>
        </p:scale>
        <p:origin x="264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handoutMaster" Target="handoutMasters/handoutMaster1.xml"/><Relationship Id="rId75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fld id="{75035F80-73EC-4BCB-98D9-9BC49F63B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71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20950"/>
            <a:ext cx="5614668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fld id="{6BFFD8F8-C095-41C8-885D-DEDE5355D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7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89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861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990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371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05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0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392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392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3333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353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9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72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6960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540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142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23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339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719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30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87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265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F8AC6-07E9-4A2F-967B-5F8C64B59C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48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5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09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53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6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659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4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6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&amp;A Name onl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324600"/>
            <a:ext cx="48768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5B2F-856A-4835-8AAB-EFD473E2D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9896-F141-4326-9B8B-EEF5C252D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5F2D-72E6-4EB4-9BE4-E1D904491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C7357-706A-4C43-9458-E7FA4449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A398-71B2-425D-A40C-A7EFD4A39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B3317-9B89-4876-A364-348FE688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8780D-A6BE-4FB4-B54D-1F1F4902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7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3E72-B107-4C6C-94D1-D38BFDF2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710A-F1EA-4342-8E8A-AC25A5187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BE5E-090B-4E0E-B24F-1413EE8B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45F50-591F-422F-99AC-70AB105C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B01C-9265-4461-B8C3-4737B19D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4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7033-E08E-4A0F-9EDF-11D21FE2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1092E-FB8E-4D28-9511-6EC261344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F609-74AB-421F-AF1C-42BD010A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56BDD-0526-4FC3-AA65-7D234076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A5625-03AC-4B18-9A00-E3205A4C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14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9B51-B1D0-431D-A8AF-1CFB5978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BDA3-E201-4586-B1D9-2C2851B3E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37F66-C05D-4546-B568-B3415B9BA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DEE61-097E-48C1-B719-80D03B44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4A64-7F60-428B-B693-96AE72E5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17B2B-6AB6-4F80-8736-D6EDCAE6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6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8BBF-4967-4C40-9188-67AC59D9F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A315B-4F83-48D0-899E-98C3394FA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4DC81-A73B-4938-A3F1-819F1C9F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0F6B3-3834-4D27-A207-A7F56E8E9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A75AE8-92DF-43FD-88B1-1872C2DBB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C60C6-2F5C-4889-9BC3-B67F1FD3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A933B-37F8-4B3A-B6E1-76CCAD591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E576C8-EA71-41D2-8211-1C48E591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0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630F-125B-4BB5-A15D-973C3E3F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CEB93-CEE3-46C4-9457-5133BB30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AF88C-3049-4F32-B9ED-60B98309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925F6-2E65-46FF-B679-F562CFA6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48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9F9EB-61A3-4034-B2A6-9A9BC647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0A62C-6C4E-4567-8C83-4B241E96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039EF-7EC4-446A-9408-0F6D5C9A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45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CA76-A0B1-4517-B7C8-ABD60C62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A6EDC-261D-44D3-8E44-F150AA61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FBBEF-3080-4BF0-B426-99BBFA44C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204F3-E42E-4031-BFB1-B7B38ED7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679E5-BD07-4DE3-87F4-F4A8D743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29FDF-5D99-4A8C-B616-CC0276E0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 Slide Master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18E-B485-40F6-B29D-6F3FB7FE25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6A54-FFE0-4B63-AE09-37ACD9AD5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DF524-EBA7-4905-A995-8CB646B00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3E94B-3D69-463E-BFCD-01F768511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ED7CE-8ECC-46E9-BC42-3BEFA315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BAC62-1021-4DDB-A501-4E8E64EB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4ED3E-AE25-4D0F-BB1A-104E1C3C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5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4B6B-D689-4A2F-AEB9-78186B2CC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3BCED-CCF9-48F7-A720-FDAF15196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DFFC5-AB25-49E1-8322-960866DE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D4E70-7E20-41DE-B4A6-AF9C21A8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F934B-E94C-4BF9-92A4-AC4BD8F0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7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F1C61-FAE1-4CDB-B7F1-D5D8109F7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CBC46-1E84-491B-BB80-00A9749EF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3926-8322-4576-9453-3745D441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542BA-5632-4D79-B2C8-C08556A0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33B88-7170-4D99-8837-294F4424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3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6BB7-0B90-4A5B-B76C-8FCB4786DE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4277-180F-4F20-B192-35D3C3FEF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7382-F8B7-436E-9710-9AFABAF1C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2CD5-FC92-4D93-AF31-631314299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5158-6A27-49F2-82AC-F040FB37C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C252-CB57-493A-9929-9F744F6AE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864C-BD8C-44D6-ACF4-EFB9ED6CF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45CE66F-DF5F-431E-A218-9F42ACAA8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NameOnl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438900"/>
            <a:ext cx="3124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T&amp;A Name onl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324600"/>
            <a:ext cx="48768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F5EC0-9C83-4A46-86C6-41C21CE0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D2B5C-A10D-44E4-BDD6-D589C6FE9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09946-C2B8-4103-8F6D-20ED32B52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787B-B31E-474D-A43F-4DE363CE0188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B5F6B-8F88-4A77-A6D4-898B5076E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CCC82-1C30-4443-8132-696F8B362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A21D-15CD-48FA-B3BD-190541F1C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3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611" r:id="rId2"/>
    <p:sldLayoutId id="2147484612" r:id="rId3"/>
    <p:sldLayoutId id="2147484613" r:id="rId4"/>
    <p:sldLayoutId id="2147484614" r:id="rId5"/>
    <p:sldLayoutId id="2147484615" r:id="rId6"/>
    <p:sldLayoutId id="2147484616" r:id="rId7"/>
    <p:sldLayoutId id="2147484617" r:id="rId8"/>
    <p:sldLayoutId id="2147484618" r:id="rId9"/>
    <p:sldLayoutId id="2147484619" r:id="rId10"/>
    <p:sldLayoutId id="21474846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no@tsibouri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sv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4478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Dino Tsibouris</a:t>
            </a:r>
          </a:p>
          <a:p>
            <a:pPr lvl="1" algn="l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(614) 360-3133</a:t>
            </a:r>
          </a:p>
          <a:p>
            <a:pPr lvl="1" algn="l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dino@tsibouris.com</a:t>
            </a:r>
            <a:endParaRPr lang="en-US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75" name="Picture 6" descr="C:\Documents and Settings\Mehmetmunur\Desktop\T&amp;A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28600"/>
            <a:ext cx="5653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6078" y="1577975"/>
            <a:ext cx="8229600" cy="990600"/>
          </a:xfrm>
        </p:spPr>
        <p:txBody>
          <a:bodyPr/>
          <a:lstStyle/>
          <a:p>
            <a:r>
              <a:rPr lang="en-US" b="1" dirty="0"/>
              <a:t>Examining Federal and State Privacy Efforts:</a:t>
            </a:r>
            <a:br>
              <a:rPr lang="en-US" b="1" dirty="0"/>
            </a:br>
            <a:r>
              <a:rPr lang="en-US" b="1" dirty="0"/>
              <a:t>No Crabby Attitudes!</a:t>
            </a:r>
            <a:endParaRPr lang="en-US" sz="3600" b="1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84A2CD9-0257-404E-9745-6FD89FA3DE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9419" y="3429000"/>
            <a:ext cx="3071003" cy="307100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Comments Sought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Benefits of competition based on privacy practices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Use of big data in automated decision making and biases in algorithms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Whether protections depend on data sensitivity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If protections should allow for varying consumer preferences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692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Comments Sought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3862" y="1417637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Whether enforcement should only be based on market-based harms (vs. non-market, such as embarrassment)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How can companies foster accountability of third parties they share information with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If FTC proposals on privacy would affect competition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If privacy investment comes at the expense of competition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665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Comments Sought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3862" y="1417637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Whether companies currently compete on privacy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What should the role of the FTC be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If current laws need “gap-fillers”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The benefits and drawbacks of current and emerging privacy frameworks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What a federal privacy law should include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168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Klobuchar (D-MN) and Kennedy (R-LA) (April 2018)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Blumenthal (D-CT) and Markey (D-MA) (April 2018)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Rubio (R-FL) (January 2019)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Wyden (D-OR) (Discussion draft, November 9, 2018)</a:t>
            </a: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343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Klobuchar (D-MN) and Kennedy (R-LA) (April 2018)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Social Media Privacy and Consumer Rights Act of 2018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Increase </a:t>
            </a:r>
            <a:r>
              <a:rPr lang="en-US" altLang="en-US" b="1" dirty="0"/>
              <a:t>transparency</a:t>
            </a:r>
            <a:r>
              <a:rPr lang="en-US" altLang="en-US" dirty="0"/>
              <a:t> of data collection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Notify consumers of breach within </a:t>
            </a:r>
            <a:r>
              <a:rPr lang="en-US" altLang="en-US" b="1" dirty="0"/>
              <a:t>72 hours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Consumer </a:t>
            </a:r>
            <a:r>
              <a:rPr lang="en-US" altLang="en-US" b="1" dirty="0"/>
              <a:t>right of access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Opt-out</a:t>
            </a:r>
            <a:r>
              <a:rPr lang="en-US" altLang="en-US" dirty="0"/>
              <a:t> of sharing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Providers can refuse service if you opt-out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11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Blumenthal (D-CT) and Markey (D-MA) (April 2018)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Customer Online Notification for Stopping Edge-provider Network Transgressions (CONSENT) 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Directs FTC to establish privacy protections for customers of edge providers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Opt-in</a:t>
            </a:r>
            <a:r>
              <a:rPr lang="en-US" altLang="en-US" dirty="0"/>
              <a:t> to collection and tracking after detailed notice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Edge providers </a:t>
            </a:r>
            <a:r>
              <a:rPr lang="en-US" altLang="en-US" b="1" dirty="0"/>
              <a:t>cannot refuse to serve customers </a:t>
            </a:r>
            <a:r>
              <a:rPr lang="en-US" altLang="en-US" dirty="0"/>
              <a:t>who don’t consent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FTC rulemaking, AG parallel enforcement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322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Rubio (R- FL) (January 2019)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America Data Dissemination 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FTC to write its own privacy recommendations for Congress to impose on covered providers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FTC would then enact regulations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Align with Privacy Act of 1974</a:t>
            </a:r>
          </a:p>
          <a:p>
            <a:pPr marL="4572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FF0000"/>
                </a:solidFill>
              </a:rPr>
              <a:t>Preempts any state data privacy laws</a:t>
            </a:r>
          </a:p>
          <a:p>
            <a:pPr marL="0" lvl="1" indent="0">
              <a:buNone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16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Rubio (R- FL) (January 2019)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America Data Dissemination 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Background; Privacy Act of 1974 mandated:</a:t>
            </a:r>
          </a:p>
          <a:p>
            <a:pPr marL="914400" lvl="2" indent="-457200"/>
            <a:r>
              <a:rPr lang="en-US" altLang="en-US" sz="2800" dirty="0"/>
              <a:t>Restrictions on disclosure of personal records</a:t>
            </a:r>
          </a:p>
          <a:p>
            <a:pPr marL="914400" lvl="2" indent="-457200"/>
            <a:r>
              <a:rPr lang="en-US" altLang="en-US" sz="2800" dirty="0"/>
              <a:t>Increased right to access</a:t>
            </a:r>
          </a:p>
          <a:p>
            <a:pPr marL="914400" lvl="2" indent="-457200"/>
            <a:r>
              <a:rPr lang="en-US" altLang="en-US" sz="2800" dirty="0"/>
              <a:t>Right to correct agency records </a:t>
            </a:r>
          </a:p>
          <a:p>
            <a:pPr marL="914400" lvl="2" indent="-457200"/>
            <a:r>
              <a:rPr lang="en-US" altLang="en-US" sz="2800" dirty="0"/>
              <a:t>Established “Fair Information Practices”</a:t>
            </a:r>
          </a:p>
          <a:p>
            <a:pPr marL="0" lvl="1" indent="0">
              <a:buNone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028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Wyden (D-OR) (Discussion draft, November 9, 2018)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b="1" dirty="0"/>
              <a:t>Consumer Data Protection 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No preemption of state laws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Civil fines, criminal penalties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Annual data protection reports if over $1B in revenue or 1 million consumers or devices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$5M fine/20 years imprisonment (or both) for intentionally false certification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FTC to establish data protection regulations</a:t>
            </a:r>
          </a:p>
        </p:txBody>
      </p:sp>
    </p:spTree>
    <p:extLst>
      <p:ext uri="{BB962C8B-B14F-4D97-AF65-F5344CB8AC3E}">
        <p14:creationId xmlns:p14="http://schemas.microsoft.com/office/powerpoint/2010/main" val="3561416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4" y="1098133"/>
            <a:ext cx="3249230" cy="4634664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5E395-DC91-4CD6-A3DD-06EC7D84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8" y="1543051"/>
            <a:ext cx="2743200" cy="2165684"/>
          </a:xfrm>
        </p:spPr>
        <p:txBody>
          <a:bodyPr vert="horz" lIns="68580" tIns="34290" rIns="68580" bIns="34290" rtlCol="0" anchor="b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California Consumer Privacy Act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789950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DA778C6F-286A-46DE-88E6-38FC3E491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604" y="1102332"/>
            <a:ext cx="4063041" cy="46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4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Hearings on Competition and Consumer Protection in the 21st Century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Hearing #12: The FTC’s Approach to Consumer Privacy (April 2019)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Role of Notice and Choice, Integration of Competition and Consumer Protection Concerns, The Role of FTC Enforcement and Resources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02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49C9C-ADDA-414A-9060-AF5E55D2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Limits on Collecting and Selling (Sharing) PI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346B-1B9C-4A48-B8B2-6B8BD854D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pPr marL="457200" indent="-457200"/>
            <a:r>
              <a:rPr lang="en-US" sz="2800" dirty="0"/>
              <a:t>Collecting: “buying, renting, gathering, obtaining, receiving, or accessing any personal information pertaining to a consumer by any means”</a:t>
            </a:r>
            <a:endParaRPr lang="en-GB" sz="2800" dirty="0"/>
          </a:p>
          <a:p>
            <a:pPr marL="457200" indent="-457200"/>
            <a:r>
              <a:rPr lang="en-US" sz="2800" dirty="0"/>
              <a:t>Selling: “renting, disclosing, releasing, disseminating, making available transferring, or otherwise communicating personal information for monetary or other valuable consideration.”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678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219A-6EC0-4B58-B2B2-B9F918AB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Scope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EB2D-11AA-408F-9A03-F423856B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Regulates for-profit companies who process data of CA residents</a:t>
            </a:r>
          </a:p>
          <a:p>
            <a:pPr marL="457200" lvl="0" indent="-457200"/>
            <a:r>
              <a:rPr lang="en-US" sz="2800" dirty="0"/>
              <a:t>Indirectly regulates third-party service providers of covered companies – limits use of data</a:t>
            </a:r>
          </a:p>
          <a:p>
            <a:pPr marL="457200" lvl="0" indent="-457200"/>
            <a:r>
              <a:rPr lang="en-US" sz="2800" dirty="0"/>
              <a:t>$25M in gross revenues; or PI of 50,000 consumers or 50% of income from data sales</a:t>
            </a:r>
          </a:p>
          <a:p>
            <a:pPr marL="457200" lvl="0" indent="-457200"/>
            <a:r>
              <a:rPr lang="en-US" sz="2800" dirty="0"/>
              <a:t>Excludes collection and sharing of information under GLBA and HIPAA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68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6AC1-36D4-4A94-82FF-6E6C49C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Personal Information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7283-F17E-4F45-992E-0A638C02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Identifies, relates to, describes, or capable of being associated with, or could be reasonably linked, directly or indirectly, with a particular consumer or household</a:t>
            </a:r>
          </a:p>
          <a:p>
            <a:pPr marL="457200" lvl="0" indent="-457200"/>
            <a:r>
              <a:rPr lang="en-US" sz="2800" dirty="0"/>
              <a:t>Excludes aggregate and “deidentified” and “pseudonymized” data (to be interpreted by AG)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24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2AA3-65DD-43E3-A363-4E040431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Personal Information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CF94-9E9D-4ECA-BE8B-6B9088F0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Personal identifiers, such as a real name, alias, postal address, unique personal identifier, IP address, email address, account name, social security number, driver’s license number, passport number, or other similar identifiers;</a:t>
            </a:r>
          </a:p>
          <a:p>
            <a:pPr marL="457200" lvl="0" indent="-457200"/>
            <a:r>
              <a:rPr lang="en-US" sz="2800" dirty="0"/>
              <a:t>Commercial information, including records of personal property, products or services purchased, obtained, considered, or other purchasing or consuming histories or tendencies;</a:t>
            </a:r>
          </a:p>
        </p:txBody>
      </p:sp>
    </p:spTree>
    <p:extLst>
      <p:ext uri="{BB962C8B-B14F-4D97-AF65-F5344CB8AC3E}">
        <p14:creationId xmlns:p14="http://schemas.microsoft.com/office/powerpoint/2010/main" val="1960229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554F-D49B-4750-A0FC-2B02844F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Personal Information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83DA-818A-415A-9F55-8804C95C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/>
          <a:lstStyle/>
          <a:p>
            <a:pPr marL="457200" indent="-457200">
              <a:spcBef>
                <a:spcPts val="600"/>
              </a:spcBef>
            </a:pPr>
            <a:r>
              <a:rPr lang="en-US" sz="2600" dirty="0"/>
              <a:t>Internet or other electronic network activity information, including, but not limited to, browsing history, search history, and information regarding a California resident’s interaction with an internet website, application, or advertisement;</a:t>
            </a:r>
          </a:p>
          <a:p>
            <a:pPr marL="457200" lvl="0" indent="-457200">
              <a:spcBef>
                <a:spcPts val="600"/>
              </a:spcBef>
            </a:pPr>
            <a:r>
              <a:rPr lang="en-US" sz="2600" dirty="0"/>
              <a:t>Geolocation data;</a:t>
            </a:r>
          </a:p>
          <a:p>
            <a:pPr marL="457200" lvl="0" indent="-457200">
              <a:spcBef>
                <a:spcPts val="600"/>
              </a:spcBef>
            </a:pPr>
            <a:r>
              <a:rPr lang="en-US" sz="2600" dirty="0"/>
              <a:t>Biometric information;</a:t>
            </a:r>
          </a:p>
          <a:p>
            <a:pPr marL="457200" lvl="0" indent="-457200">
              <a:spcBef>
                <a:spcPts val="600"/>
              </a:spcBef>
            </a:pPr>
            <a:r>
              <a:rPr lang="en-US" sz="2600" dirty="0"/>
              <a:t>Audio, electronic, visual, thermal, olfactory, or similar information;</a:t>
            </a:r>
          </a:p>
          <a:p>
            <a:pPr marL="457200" lvl="0" indent="-457200">
              <a:spcBef>
                <a:spcPts val="600"/>
              </a:spcBef>
            </a:pPr>
            <a:r>
              <a:rPr lang="en-US" sz="2600" dirty="0"/>
              <a:t>Professional or employment-related information; and</a:t>
            </a:r>
          </a:p>
          <a:p>
            <a:pPr marL="457200" lvl="0" indent="-457200">
              <a:spcBef>
                <a:spcPts val="600"/>
              </a:spcBef>
            </a:pPr>
            <a:r>
              <a:rPr lang="en-US" sz="2600" dirty="0"/>
              <a:t>Education information.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465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9CB6-216B-4598-A3EA-1A067E1C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Consumer Rights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F8AEA-E9AA-4493-AA50-43BAB573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Right to know</a:t>
            </a:r>
          </a:p>
          <a:p>
            <a:pPr marL="457200" lvl="0" indent="-457200"/>
            <a:r>
              <a:rPr lang="en-US" sz="2800" dirty="0"/>
              <a:t>Right of access</a:t>
            </a:r>
          </a:p>
          <a:p>
            <a:pPr marL="457200" lvl="0" indent="-457200"/>
            <a:r>
              <a:rPr lang="en-US" sz="2800" dirty="0"/>
              <a:t>Right to portability</a:t>
            </a:r>
          </a:p>
          <a:p>
            <a:pPr marL="457200" lvl="0" indent="-457200"/>
            <a:r>
              <a:rPr lang="en-US" sz="2800" dirty="0"/>
              <a:t>Right to delete</a:t>
            </a:r>
          </a:p>
          <a:p>
            <a:pPr marL="457200" lvl="0" indent="-457200"/>
            <a:r>
              <a:rPr lang="en-US" sz="2800" dirty="0"/>
              <a:t>Right to opt-out of sale</a:t>
            </a:r>
          </a:p>
          <a:p>
            <a:pPr marL="457200" lvl="0" indent="-457200"/>
            <a:r>
              <a:rPr lang="en-US" sz="2800" dirty="0"/>
              <a:t>Nondiscrimination based on exercise of privacy rights</a:t>
            </a:r>
          </a:p>
        </p:txBody>
      </p:sp>
    </p:spTree>
    <p:extLst>
      <p:ext uri="{BB962C8B-B14F-4D97-AF65-F5344CB8AC3E}">
        <p14:creationId xmlns:p14="http://schemas.microsoft.com/office/powerpoint/2010/main" val="42499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6E27-FF36-4C8D-A87A-D08D0269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to Know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CAD0-7384-4D4F-9946-F18C36A1A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Categories of PI</a:t>
            </a:r>
          </a:p>
          <a:p>
            <a:pPr marL="457200" lvl="0" indent="-457200"/>
            <a:r>
              <a:rPr lang="en-US" sz="2800" dirty="0"/>
              <a:t>Sources of PI</a:t>
            </a:r>
          </a:p>
          <a:p>
            <a:pPr marL="457200" lvl="0" indent="-457200"/>
            <a:r>
              <a:rPr lang="en-US" sz="2800" dirty="0"/>
              <a:t>Purposes of collection and sale</a:t>
            </a:r>
          </a:p>
          <a:p>
            <a:pPr marL="457200" lvl="0" indent="-457200"/>
            <a:r>
              <a:rPr lang="en-US" sz="2800" dirty="0"/>
              <a:t>Categories of third parties</a:t>
            </a:r>
          </a:p>
          <a:p>
            <a:pPr marL="457200" lvl="0" indent="-457200"/>
            <a:r>
              <a:rPr lang="en-US" sz="2800" dirty="0"/>
              <a:t>Right to opt-out of sale</a:t>
            </a:r>
          </a:p>
          <a:p>
            <a:pPr marL="457200" lvl="0" indent="-457200"/>
            <a:r>
              <a:rPr lang="en-US" sz="2800" dirty="0"/>
              <a:t>Information about “specific pieces” of PI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961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BF09-A690-442F-A5C9-96A49110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of Erasure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BE89-FD5C-4177-AEB5-3E90D7DB0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CCPA Section 1798.105</a:t>
            </a:r>
          </a:p>
          <a:p>
            <a:pPr marL="457200" lvl="0" indent="-457200"/>
            <a:r>
              <a:rPr lang="en-US" sz="2800" dirty="0"/>
              <a:t>May request erasure of “any personal information about the consumer which the business has collected from the consumer”</a:t>
            </a:r>
          </a:p>
          <a:p>
            <a:pPr marL="457200" lvl="0" indent="-457200"/>
            <a:r>
              <a:rPr lang="en-US" sz="2800" dirty="0"/>
              <a:t>Must erase within 45 days of “verified request” or “verifiable request” from a consumer</a:t>
            </a:r>
          </a:p>
          <a:p>
            <a:pPr marL="457200" lvl="0" indent="-457200"/>
            <a:r>
              <a:rPr lang="en-US" sz="2800" dirty="0"/>
              <a:t>Businesses that collect PI must disclose the right to request deletion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04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54CA-AF04-475D-A107-1DC0DEBF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of Erasure: Exceptions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78AB-533A-464F-9695-3271C4AD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457200" lvl="0" indent="-457200"/>
            <a:r>
              <a:rPr lang="en-US" sz="2800" dirty="0"/>
              <a:t>“Internally if used consistent with the lawful manner in which the consumer provided the information.”</a:t>
            </a:r>
          </a:p>
          <a:p>
            <a:pPr marL="457200" lvl="0" indent="-457200"/>
            <a:r>
              <a:rPr lang="en-US" sz="2800" dirty="0"/>
              <a:t>“Solely internal uses that are reasonably aligned with the expectations of the consumer based on the consumer’s relationship with the business.”</a:t>
            </a:r>
          </a:p>
          <a:p>
            <a:pPr marL="457200" lvl="0" indent="-457200"/>
            <a:r>
              <a:rPr lang="en-US" sz="2800" dirty="0"/>
              <a:t>“Public or peer-reviewed … research in the public interest” to ignore erasure requests “when the business’ deletion of the information is likely to render impossible or seriously impair the achievement of such research.”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693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BA33-CFCF-4AE7-9328-1C0204BE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of Erasure: Exceptions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4261C-18DF-4361-AFB3-D8AD33DA2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Businesses are also not required to delete information “if it is necessary” 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Complete the transaction for which it was collected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Provide a good or service requested by the consumer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Perform a contract between the consumer and business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Detect security incidents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50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Clicking through privacy policies is </a:t>
            </a:r>
            <a:r>
              <a:rPr lang="en-US" b="1" dirty="0"/>
              <a:t>ineffective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People can’t read or understand them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Choice is </a:t>
            </a:r>
            <a:r>
              <a:rPr lang="en-US" b="1" dirty="0"/>
              <a:t>illusory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“No choice but to consent in order to reach a digital service that is necessary for participation in contemporary American society”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Some companies use </a:t>
            </a:r>
            <a:r>
              <a:rPr lang="en-US" b="1" dirty="0"/>
              <a:t>manipulation</a:t>
            </a:r>
            <a:r>
              <a:rPr lang="en-US" dirty="0"/>
              <a:t> to obtain consent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304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96DE-1586-4B9D-A894-4FE3F77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of Erasure: Exceptions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768C-92FA-4D3C-99E8-D5B6625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600" dirty="0"/>
              <a:t>Businesses are also not required to delete information “if it is necessary” 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Protect against “malicious, deceptive, fraudulent, or illegal”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Prosecute people responsible for “malicious, deceptive, fraudulent, or illegal”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“Debug to identify and repair errors that impair existing intended functionality”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Ensure the exercise of free speech by another customer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760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3160-BB04-485F-9553-1A38EFD8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Right of Erasure: Exceptions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1972-C373-437A-B315-1C5EBC95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Businesses are also not required to delete information “if it is necessary” 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Ensure the company’s exercise of “another right provided for by law;”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Comply with a legal obligation of Title 12 of Part 2 of the Penal Code.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310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35E6-F360-491D-AD0A-EF6B159C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Objection to Sale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810D-384B-4956-9751-D0B1E4F5E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Two rights: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Opt-out – Section 1798.120(a-c)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Opt-in – Section 1798.120(d)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369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7B3A-AAB3-48FF-97A4-E4208764D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Objection to Sale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D672-07E1-4F7E-9E52-C5A9FE273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Opt-out – Section 1798.120 (a-c)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May exercise this right “at any time”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May also authorize another person to opt-out on their behalf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Once opted out, must provide express authorization later to permit sale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Business may not re-request until 12 months later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2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4DF2-F602-4B34-8D10-42F529B8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Objection to Sale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1E692-6B35-47B5-8EBA-064764C0C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Opt-in – Section 1798.120(d)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Affirmative authorization from consumers between the ages of 13 and 16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From the parent or guardian of consumers under the age of 13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Failing to ask for or require a consumer to provide proof of age at the point of sale constitutes willful disregard of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026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87EBC-67E2-4707-A69F-84888D1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“Do Not Sell” Link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6C05C-2DFE-4EDC-9492-52956B507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0" indent="-457200"/>
            <a:r>
              <a:rPr lang="en-US" sz="2800" dirty="0"/>
              <a:t>Section 1798.135</a:t>
            </a:r>
          </a:p>
          <a:p>
            <a:pPr marL="457200" lvl="0" indent="-457200"/>
            <a:r>
              <a:rPr lang="en-US" sz="2800" dirty="0"/>
              <a:t>Reasonably accessible, clear and conspicuous link on homepage</a:t>
            </a:r>
          </a:p>
          <a:p>
            <a:pPr marL="457200" lvl="0" indent="-457200"/>
            <a:r>
              <a:rPr lang="en-US" sz="2800" dirty="0"/>
              <a:t>Titled “Do Not Sell My Personal Information”</a:t>
            </a:r>
          </a:p>
          <a:p>
            <a:pPr marL="457200" lvl="0" indent="-457200"/>
            <a:r>
              <a:rPr lang="en-US" sz="2800" dirty="0"/>
              <a:t>Must not require account creation to exercise this right</a:t>
            </a:r>
          </a:p>
          <a:p>
            <a:pPr marL="457200" lvl="0" indent="-457200"/>
            <a:r>
              <a:rPr lang="en-US" sz="2800" dirty="0"/>
              <a:t>Link must describe rights</a:t>
            </a:r>
          </a:p>
          <a:p>
            <a:pPr marL="457200" lvl="0" indent="-457200"/>
            <a:r>
              <a:rPr lang="en-US" sz="2800" dirty="0"/>
              <a:t>Only needs to be presented to California consumers</a:t>
            </a:r>
          </a:p>
          <a:p>
            <a:pPr marL="457200" lvl="0" indent="-457200"/>
            <a:r>
              <a:rPr lang="en-US" sz="2800" dirty="0"/>
              <a:t>Must have staff responsible to handle these requests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383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71E7-CBD8-4F71-8CC3-3BD702CF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Nondiscrimination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68D7A-AA1D-4E57-AA28-3C2898CA1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0" indent="-457200"/>
            <a:r>
              <a:rPr lang="en-US" sz="2400" dirty="0"/>
              <a:t>Section 1798.125 – Prices and quality of goods provided</a:t>
            </a:r>
          </a:p>
          <a:p>
            <a:pPr marL="457200" lvl="0" indent="-457200"/>
            <a:r>
              <a:rPr lang="en-US" sz="2400" dirty="0"/>
              <a:t>A business cannot take the following actions against a consumer who opts out: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Denying them goods or services;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Charging them a different price (higher);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Providing goods or services of a different (lower) quality; 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Suggesting either could occur.*</a:t>
            </a:r>
          </a:p>
          <a:p>
            <a:pPr marL="0" lvl="0" indent="0">
              <a:buNone/>
            </a:pPr>
            <a:endParaRPr lang="en-US" sz="2350" dirty="0"/>
          </a:p>
          <a:p>
            <a:pPr marL="0" lvl="0" indent="0">
              <a:buNone/>
            </a:pPr>
            <a:r>
              <a:rPr lang="en-US" sz="2000" dirty="0"/>
              <a:t>* Businesses may charge different prices or provide a different quality of goods or services if the difference is reasonably related to the value </a:t>
            </a:r>
            <a:r>
              <a:rPr lang="en-US" sz="2000" b="1" dirty="0"/>
              <a:t>provided to the consumer </a:t>
            </a:r>
            <a:r>
              <a:rPr lang="en-US" sz="2000" dirty="0"/>
              <a:t>by the consumer’s data.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151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40DD-12D8-4289-85A2-FF0569F0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Nondiscrimination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505D-9959-476E-8261-B860C3CD8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Financial incentives and the practices surrounding them must not be “unjust, unreasonable, coercive, or usurious in nature”</a:t>
            </a:r>
          </a:p>
          <a:p>
            <a:pPr marL="457200" lvl="0" indent="-457200"/>
            <a:r>
              <a:rPr lang="en-US" sz="2800" dirty="0"/>
              <a:t>Question: What is the </a:t>
            </a:r>
            <a:r>
              <a:rPr lang="en-US" sz="2800" b="1" dirty="0"/>
              <a:t>value of the information</a:t>
            </a:r>
            <a:r>
              <a:rPr lang="en-US" sz="2800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632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2B5F-7F96-4C74-9062-04F3352C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Penalties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98B9A-D257-482C-B4F9-8399F38C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Breach of non-encrypted and non-redacted information: fines of up to $2500/$7500 per consumer</a:t>
            </a:r>
          </a:p>
          <a:p>
            <a:pPr marL="457200" lvl="0" indent="-457200"/>
            <a:r>
              <a:rPr lang="en-US" sz="2800" dirty="0"/>
              <a:t>Encrypted or redacted data would not be subject to fines</a:t>
            </a:r>
          </a:p>
          <a:p>
            <a:pPr marL="457200" lvl="0" indent="-457200"/>
            <a:r>
              <a:rPr lang="en-US" sz="2800" dirty="0"/>
              <a:t>Deidentified or aggregate data exempt</a:t>
            </a:r>
          </a:p>
          <a:p>
            <a:pPr marL="457200" lvl="0" indent="-457200"/>
            <a:r>
              <a:rPr lang="en-US" sz="2800" dirty="0"/>
              <a:t>Private right of action for first initial and last name, SSN, bank info or health info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406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FC85-4A14-4977-8036-B89B3985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SB 561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92E2C-4CD3-4A78-8161-49D80910A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sz="2800" dirty="0"/>
              <a:t>Removes 30-day "right to cure” in response to public enforcement</a:t>
            </a:r>
          </a:p>
          <a:p>
            <a:pPr marL="457200" lvl="0" indent="-457200"/>
            <a:r>
              <a:rPr lang="en-US" sz="2800" dirty="0"/>
              <a:t>Removes AG obligation to provide compliance opinions and replaces with publication of general compliance guidance</a:t>
            </a:r>
          </a:p>
          <a:p>
            <a:pPr marL="457200" lvl="0" indent="-457200"/>
            <a:r>
              <a:rPr lang="en-US" sz="2800" dirty="0"/>
              <a:t>Expands private right of action to any violation, not just for an avoidable data breach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43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71487" y="1417637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The burden should be on the </a:t>
            </a:r>
            <a:r>
              <a:rPr lang="en-US" b="1" dirty="0"/>
              <a:t>company</a:t>
            </a:r>
            <a:r>
              <a:rPr lang="en-US" dirty="0"/>
              <a:t> to assess and </a:t>
            </a:r>
            <a:r>
              <a:rPr lang="en-US" b="1" dirty="0"/>
              <a:t>meet consumer expectations</a:t>
            </a:r>
            <a:r>
              <a:rPr lang="en-US" dirty="0"/>
              <a:t> on the use of their data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“Notice and consent” raises privacy and competition concerns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There is no market choice of privacy alternatives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Encourage competition based on privacy offerings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150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211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Hawaii SB418 (No private right of action)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Maryland SB613 (No private right of action)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Massachusetts SD341 (Private right of action)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New Mexico SB176 (Private right of action)</a:t>
            </a: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107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Nevada - SB 220 May 29,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211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CCPA elements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Consumers may opt out of sale of their PI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Only regulates online activities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Exempts HIPAA and GLB </a:t>
            </a:r>
            <a:r>
              <a:rPr lang="en-US" altLang="en-US" u="sng" dirty="0"/>
              <a:t>entities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Effective October 1, 2019 (Prior to CCPA)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9278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Nevada - SB 220 May 29,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20005"/>
            <a:ext cx="8229600" cy="42211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Consumer can direct an operator not to sell covered information about the consumer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Operator must offer an email address, toll-free number, or website to receive opt-out requests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PI limited to first/last name, phone number, SSN, online ID, and any other information collected online combined with an identifier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“Sales” are transfers for monetary compensation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00821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Nevada - SB 220 May 29,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211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AG enforcement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Specifically states the law does not create a private right of action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8115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Ohio Data Breach Safe Harbor</a:t>
            </a:r>
          </a:p>
          <a:p>
            <a:pPr marL="4572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Affirmative tort defense </a:t>
            </a:r>
            <a:r>
              <a:rPr lang="en-US" altLang="en-US" dirty="0"/>
              <a:t>for failure to implement reasonable security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Same definitions as Ohio data breach statute for PI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Adds “</a:t>
            </a:r>
            <a:r>
              <a:rPr lang="en-US" altLang="en-US" dirty="0">
                <a:solidFill>
                  <a:srgbClr val="FF0000"/>
                </a:solidFill>
              </a:rPr>
              <a:t>restricted information</a:t>
            </a:r>
            <a:r>
              <a:rPr lang="en-US" altLang="en-US" dirty="0"/>
              <a:t>” to coverage if the information can be used to distinguish a person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823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Ohio Data Breach Safe Harbor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Available to a company that creates a </a:t>
            </a:r>
            <a:r>
              <a:rPr lang="en-US" altLang="en-US" b="1" dirty="0"/>
              <a:t>written cybersecurity program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which:</a:t>
            </a:r>
          </a:p>
          <a:p>
            <a:pPr marL="914400" lvl="2" indent="-514350"/>
            <a:r>
              <a:rPr lang="en-US" altLang="en-US" sz="2800" dirty="0"/>
              <a:t>Protects security and confidentiality of information;</a:t>
            </a:r>
          </a:p>
          <a:p>
            <a:pPr marL="914400" lvl="2" indent="-514350"/>
            <a:r>
              <a:rPr lang="en-US" altLang="en-US" sz="2800" dirty="0"/>
              <a:t>Protects and anticipates threats or hazards to security of the information; and,</a:t>
            </a:r>
          </a:p>
          <a:p>
            <a:pPr marL="914400" lvl="2" indent="-514350"/>
            <a:r>
              <a:rPr lang="en-US" altLang="en-US" sz="2800" dirty="0"/>
              <a:t>Protects against unauthorized access likely to result in a material risk of identity theft or fraud.</a:t>
            </a:r>
          </a:p>
          <a:p>
            <a:pPr marL="742950" lvl="2" indent="-342900"/>
            <a:endParaRPr lang="en-US" altLang="en-US" sz="2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0298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Ohio Data Breach Safe Harbor requires the use of frameworks:</a:t>
            </a:r>
          </a:p>
          <a:p>
            <a:pPr marL="914400" lvl="2" indent="-514350"/>
            <a:r>
              <a:rPr lang="en-US" altLang="en-US" sz="2800" dirty="0"/>
              <a:t>Industry-recognized frameworks, (i.e., NIST)</a:t>
            </a:r>
          </a:p>
          <a:p>
            <a:pPr marL="914400" lvl="2" indent="-514350"/>
            <a:r>
              <a:rPr lang="en-US" altLang="en-US" sz="2800" dirty="0"/>
              <a:t>Frameworks required by law (i.e. HIPPA, GLB)</a:t>
            </a:r>
          </a:p>
          <a:p>
            <a:pPr marL="914400" lvl="2" indent="-514350"/>
            <a:r>
              <a:rPr lang="en-US" altLang="en-US" sz="2800" dirty="0"/>
              <a:t>Frameworks that combine PCI DSS with an applicable industry recognized framework</a:t>
            </a: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423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5848B-362B-4AA3-A6C1-BEB29E0A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latin typeface="+mn-lt"/>
                <a:cs typeface="Calibri" panose="020F0502020204030204" pitchFamily="34" charset="0"/>
              </a:rPr>
              <a:t>EU - General Data Protection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CC60-CB33-4409-98B3-237A4BFFC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4351338"/>
          </a:xfrm>
        </p:spPr>
        <p:txBody>
          <a:bodyPr/>
          <a:lstStyle/>
          <a:p>
            <a:pPr marL="457200" indent="-457200"/>
            <a:r>
              <a:rPr lang="en-GB" sz="2800" dirty="0"/>
              <a:t>Governs any personally identifiable data belonging to EU data subjects that is a natural person</a:t>
            </a:r>
          </a:p>
          <a:p>
            <a:pPr marL="457200" indent="-457200"/>
            <a:r>
              <a:rPr lang="en-GB" sz="2800" dirty="0"/>
              <a:t>Includes non-confidential data</a:t>
            </a:r>
          </a:p>
          <a:p>
            <a:pPr marL="457200" indent="-457200"/>
            <a:r>
              <a:rPr lang="en-GB" sz="2800" dirty="0"/>
              <a:t>Excludes data derived from personal data</a:t>
            </a:r>
          </a:p>
          <a:p>
            <a:pPr marL="457200" indent="-457200"/>
            <a:r>
              <a:rPr lang="en-GB" sz="2800" dirty="0"/>
              <a:t>Name, ID number, geolocation, online ID, email</a:t>
            </a:r>
          </a:p>
          <a:p>
            <a:pPr marL="457200" indent="-457200"/>
            <a:r>
              <a:rPr lang="en-GB" sz="2800" dirty="0"/>
              <a:t>Data controller vs. Data processor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3608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F8AE-BE8E-4554-8CE5-FBB18D0E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  <a:cs typeface="Calibri" panose="020F0502020204030204" pitchFamily="34" charset="0"/>
              </a:rPr>
              <a:t>GDPR RIGHTS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5AD6-86EF-4818-9FB5-338A2F77C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to know</a:t>
            </a:r>
          </a:p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of access</a:t>
            </a:r>
          </a:p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to portability</a:t>
            </a:r>
          </a:p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to correct</a:t>
            </a:r>
          </a:p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to erasure</a:t>
            </a:r>
          </a:p>
          <a:p>
            <a:pPr marL="463550" lvl="0" indent="-4635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Right to restrict/object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316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DA5D-F9C1-4E45-9025-45F8112F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Extraterritorial Application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3A504-8CCD-42CB-AC82-4E4E1659C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prstClr val="black"/>
                </a:solidFill>
              </a:rPr>
              <a:t>The GDPR applies to a US company if it:</a:t>
            </a:r>
          </a:p>
          <a:p>
            <a:pPr marL="0" lvl="0" indent="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857250" lvl="1" indent="-514350" defTabSz="685800" eaLnBrk="1" fontAlgn="auto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Offers goods or services to, </a:t>
            </a:r>
            <a:r>
              <a:rPr lang="en-US" b="1" dirty="0">
                <a:solidFill>
                  <a:prstClr val="black"/>
                </a:solidFill>
              </a:rPr>
              <a:t>or </a:t>
            </a:r>
          </a:p>
          <a:p>
            <a:pPr marL="857250" lvl="1" indent="-514350" defTabSz="685800" eaLnBrk="1" fontAlgn="auto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b="1" dirty="0">
                <a:solidFill>
                  <a:prstClr val="black"/>
                </a:solidFill>
              </a:rPr>
              <a:t>Monitors the behavior of, data subjects located in the EU</a:t>
            </a:r>
            <a:endParaRPr lang="en-US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34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85899"/>
            <a:ext cx="8229600" cy="4525963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A national privacy framework must balance </a:t>
            </a:r>
            <a:r>
              <a:rPr lang="en-US" b="1" dirty="0"/>
              <a:t>privacy</a:t>
            </a:r>
            <a:r>
              <a:rPr lang="en-US" dirty="0"/>
              <a:t> and </a:t>
            </a:r>
            <a:r>
              <a:rPr lang="en-US" b="1" dirty="0"/>
              <a:t>competition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Should not entrench existing companies or create barriers for new companies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b="1" dirty="0"/>
              <a:t>Enforcement</a:t>
            </a:r>
            <a:r>
              <a:rPr lang="en-US" dirty="0"/>
              <a:t> is the FTC’s most critical role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Any new legislation should empower the FTC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2199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1043-ED3F-481A-83E2-71F89BA5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GDPR - Right to Be Forgotten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9550-06F8-4839-A51C-A3A50B666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457200" indent="-457200">
              <a:spcBef>
                <a:spcPts val="1000"/>
              </a:spcBef>
              <a:spcAft>
                <a:spcPts val="1000"/>
              </a:spcAft>
            </a:pPr>
            <a:r>
              <a:rPr lang="en-US" sz="2800" dirty="0"/>
              <a:t>Article 17 gives a person the right to have their personal information erased</a:t>
            </a:r>
          </a:p>
          <a:p>
            <a:pPr marL="457200" indent="-457200">
              <a:spcBef>
                <a:spcPts val="1000"/>
              </a:spcBef>
              <a:spcAft>
                <a:spcPts val="1000"/>
              </a:spcAft>
            </a:pPr>
            <a:r>
              <a:rPr lang="en-US" sz="2800" dirty="0"/>
              <a:t>“Right to be forgotten”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9767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322F-9F62-40BE-AEBD-8D4B77BA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When Does the Right to Erasure Apply?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15721-A44E-49F5-93BA-538E46F5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personal data is </a:t>
            </a:r>
            <a:r>
              <a:rPr lang="en-US" sz="2800" b="1" dirty="0">
                <a:solidFill>
                  <a:prstClr val="black"/>
                </a:solidFill>
              </a:rPr>
              <a:t>no longer necessary for the original purpose </a:t>
            </a:r>
            <a:r>
              <a:rPr lang="en-US" sz="2800" dirty="0">
                <a:solidFill>
                  <a:prstClr val="black"/>
                </a:solidFill>
              </a:rPr>
              <a:t>it was collected or processed</a:t>
            </a:r>
          </a:p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the individual </a:t>
            </a:r>
            <a:r>
              <a:rPr lang="en-US" sz="2800" b="1" dirty="0">
                <a:solidFill>
                  <a:prstClr val="black"/>
                </a:solidFill>
              </a:rPr>
              <a:t>withdraws their consent </a:t>
            </a:r>
            <a:r>
              <a:rPr lang="en-US" sz="2800" dirty="0">
                <a:solidFill>
                  <a:prstClr val="black"/>
                </a:solidFill>
              </a:rPr>
              <a:t>that formed your basis for collection of their data</a:t>
            </a:r>
          </a:p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the individual </a:t>
            </a:r>
            <a:r>
              <a:rPr lang="en-US" sz="2800" b="1" dirty="0">
                <a:solidFill>
                  <a:prstClr val="black"/>
                </a:solidFill>
              </a:rPr>
              <a:t>objects to the processing of their data, and you relied on “legitimate interests” as your basis </a:t>
            </a:r>
            <a:r>
              <a:rPr lang="en-US" sz="2800" dirty="0">
                <a:solidFill>
                  <a:prstClr val="black"/>
                </a:solidFill>
              </a:rPr>
              <a:t>for processing and there is no overriding legitimate interest to continue processing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426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5C8C-7BEA-481F-B500-A733F036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When Does the Right to Erasure Apply?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FD1F-8A5D-48B8-ABF2-124616BC8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you use personal data for </a:t>
            </a:r>
            <a:r>
              <a:rPr lang="en-US" sz="2800" b="1" dirty="0">
                <a:solidFill>
                  <a:prstClr val="black"/>
                </a:solidFill>
              </a:rPr>
              <a:t>direct marketing purposes </a:t>
            </a:r>
            <a:r>
              <a:rPr lang="en-US" sz="2800" dirty="0">
                <a:solidFill>
                  <a:prstClr val="black"/>
                </a:solidFill>
              </a:rPr>
              <a:t>and the individual objects;</a:t>
            </a:r>
          </a:p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you have processed their personal data </a:t>
            </a:r>
            <a:r>
              <a:rPr lang="en-US" sz="2800" b="1" dirty="0">
                <a:solidFill>
                  <a:prstClr val="black"/>
                </a:solidFill>
              </a:rPr>
              <a:t>unlawfully;</a:t>
            </a:r>
          </a:p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a </a:t>
            </a:r>
            <a:r>
              <a:rPr lang="en-US" sz="2800" b="1" dirty="0">
                <a:solidFill>
                  <a:prstClr val="black"/>
                </a:solidFill>
              </a:rPr>
              <a:t>separate legal obligation exists</a:t>
            </a:r>
            <a:r>
              <a:rPr lang="en-US" sz="2800" dirty="0">
                <a:solidFill>
                  <a:prstClr val="black"/>
                </a:solidFill>
              </a:rPr>
              <a:t>; or</a:t>
            </a:r>
          </a:p>
          <a:p>
            <a:pPr marL="457200" lvl="0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</a:rPr>
              <a:t>If you processed the personal data to </a:t>
            </a:r>
            <a:r>
              <a:rPr lang="en-US" sz="2800" b="1" dirty="0">
                <a:solidFill>
                  <a:prstClr val="black"/>
                </a:solidFill>
              </a:rPr>
              <a:t>offer services to a minor.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2911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AB17-5F33-4700-BE5F-5FC0CF99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What Does a Request Look Like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A525-1A83-42A3-8B5A-A892E8F0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800" b="1" dirty="0"/>
              <a:t>No requirements </a:t>
            </a:r>
            <a:r>
              <a:rPr lang="en-US" sz="2800" dirty="0"/>
              <a:t>on how to make a valid request</a:t>
            </a:r>
            <a:endParaRPr lang="en-US" sz="2800" dirty="0">
              <a:cs typeface="Calibri"/>
            </a:endParaRPr>
          </a:p>
          <a:p>
            <a:pPr marL="342900" indent="-342900"/>
            <a:r>
              <a:rPr lang="en-US" sz="2800" b="1" dirty="0"/>
              <a:t>Verbally</a:t>
            </a:r>
            <a:r>
              <a:rPr lang="en-US" sz="2800" dirty="0"/>
              <a:t> or in </a:t>
            </a:r>
            <a:r>
              <a:rPr lang="en-US" sz="2800" b="1" dirty="0"/>
              <a:t>writing</a:t>
            </a:r>
            <a:endParaRPr lang="en-US" sz="2800" b="1" dirty="0">
              <a:cs typeface="Calibri"/>
            </a:endParaRPr>
          </a:p>
          <a:p>
            <a:pPr marL="342900" indent="-342900"/>
            <a:r>
              <a:rPr lang="en-US" sz="2800" dirty="0"/>
              <a:t>Can be made to </a:t>
            </a:r>
            <a:r>
              <a:rPr lang="en-US" sz="2800" b="1" dirty="0"/>
              <a:t>any part of the organization and any person</a:t>
            </a:r>
            <a:endParaRPr lang="en-US" sz="2800" b="1" dirty="0">
              <a:cs typeface="Calibri"/>
            </a:endParaRPr>
          </a:p>
          <a:p>
            <a:pPr marL="342900" indent="-342900"/>
            <a:r>
              <a:rPr lang="en-US" sz="2800" dirty="0"/>
              <a:t>Does not need to state they are making a 'request for erasure’ or refer to Article 17 of the GDPR</a:t>
            </a:r>
            <a:endParaRPr lang="en-US" sz="2800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2938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E395-DC91-4CD6-A3DD-06EC7D84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2123" y="908344"/>
            <a:ext cx="3933226" cy="153813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Can You Charge a Fee?</a:t>
            </a:r>
          </a:p>
        </p:txBody>
      </p:sp>
      <p:sp>
        <p:nvSpPr>
          <p:cNvPr id="78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49688" y="1685652"/>
            <a:ext cx="2456259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4643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6" name="Graphic 1" descr="Dollar">
            <a:extLst>
              <a:ext uri="{FF2B5EF4-FFF2-40B4-BE49-F238E27FC236}">
                <a16:creationId xmlns:a16="http://schemas.microsoft.com/office/drawing/2014/main" id="{98CEB923-B34D-4C4E-8E2A-5CF0142AB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0129" y="2199225"/>
            <a:ext cx="2450957" cy="2450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5330E-F910-4639-9087-7C7FABCE1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368" y="2706865"/>
            <a:ext cx="4037739" cy="34700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en-US" sz="2400" dirty="0"/>
              <a:t>You may </a:t>
            </a:r>
            <a:r>
              <a:rPr lang="en-US" sz="2400" b="1" dirty="0"/>
              <a:t>not</a:t>
            </a:r>
            <a:r>
              <a:rPr lang="en-US" sz="2400" dirty="0"/>
              <a:t> generally charge a fee to comply with a request for erasure</a:t>
            </a:r>
            <a:endParaRPr lang="en-US" sz="2400" dirty="0">
              <a:cs typeface="Calibri"/>
            </a:endParaRPr>
          </a:p>
          <a:p>
            <a:pPr marL="342900" indent="-342900"/>
            <a:r>
              <a:rPr lang="en-US" sz="2400" dirty="0"/>
              <a:t>Only if the request is manifestly unfounded or excessive you may charge a “reasonable fee”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1711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E022-B4F2-4AE5-8F30-001C0F2A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3962400" cy="1143000"/>
          </a:xfrm>
        </p:spPr>
        <p:txBody>
          <a:bodyPr/>
          <a:lstStyle/>
          <a:p>
            <a:r>
              <a:rPr lang="en-US" sz="3300" b="1" dirty="0">
                <a:solidFill>
                  <a:prstClr val="black"/>
                </a:solidFill>
              </a:rPr>
              <a:t>Response Time Limit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49035A-D0C8-4533-8415-DE0C4090D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2" r="13288" b="-2"/>
          <a:stretch/>
        </p:blipFill>
        <p:spPr>
          <a:xfrm>
            <a:off x="4876800" y="1041910"/>
            <a:ext cx="3733800" cy="5084253"/>
          </a:xfrm>
          <a:prstGeom prst="rect">
            <a:avLst/>
          </a:prstGeom>
          <a:effec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9EDCEA-E63A-4F9E-A9AE-06E7BC57E213}"/>
              </a:ext>
            </a:extLst>
          </p:cNvPr>
          <p:cNvSpPr/>
          <p:nvPr/>
        </p:nvSpPr>
        <p:spPr>
          <a:xfrm>
            <a:off x="551329" y="2225715"/>
            <a:ext cx="4572000" cy="1358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l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Without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undue delay</a:t>
            </a:r>
          </a:p>
          <a:p>
            <a:pPr marL="342900" lvl="0" indent="-342900" algn="l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Within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one month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 receipt at the latest</a:t>
            </a:r>
          </a:p>
        </p:txBody>
      </p:sp>
    </p:spTree>
    <p:extLst>
      <p:ext uri="{BB962C8B-B14F-4D97-AF65-F5344CB8AC3E}">
        <p14:creationId xmlns:p14="http://schemas.microsoft.com/office/powerpoint/2010/main" val="13068402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E676-A7AB-4B8A-803A-5D27FE9E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Ripple Effect – Third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9F68-B2D0-4AB9-AA6C-A0F3621E7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000"/>
              </a:spcBef>
              <a:spcAft>
                <a:spcPts val="1000"/>
              </a:spcAft>
            </a:pPr>
            <a:r>
              <a:rPr lang="en-US" sz="2800" dirty="0"/>
              <a:t>Must inform third parties about the erasure of personal data:</a:t>
            </a:r>
            <a:endParaRPr lang="en-US" sz="2800" dirty="0">
              <a:cs typeface="Calibri"/>
            </a:endParaRPr>
          </a:p>
          <a:p>
            <a:pPr marL="685800" lvl="1" indent="-342900">
              <a:spcBef>
                <a:spcPts val="1000"/>
              </a:spcBef>
              <a:spcAft>
                <a:spcPts val="1000"/>
              </a:spcAft>
            </a:pPr>
            <a:r>
              <a:rPr lang="en-US" sz="2800" dirty="0"/>
              <a:t>If the personal data has been disclosed to others; or</a:t>
            </a:r>
            <a:endParaRPr lang="en-US" sz="2800" dirty="0">
              <a:cs typeface="Calibri"/>
            </a:endParaRPr>
          </a:p>
          <a:p>
            <a:pPr marL="685800" lvl="1" indent="-342900">
              <a:spcBef>
                <a:spcPts val="1000"/>
              </a:spcBef>
              <a:spcAft>
                <a:spcPts val="1000"/>
              </a:spcAft>
            </a:pPr>
            <a:r>
              <a:rPr lang="en-US" sz="2800" dirty="0"/>
              <a:t>If the personal data has been made public online.</a:t>
            </a:r>
            <a:endParaRPr lang="en-US" sz="2800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5142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FDBB-D6C3-4957-8AB7-DF869667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Backup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73F4C-B2FB-4F12-8E87-94B3D68ED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800" dirty="0"/>
              <a:t>Must erase from live systems and backup systems</a:t>
            </a:r>
          </a:p>
          <a:p>
            <a:pPr marL="457200" indent="-457200"/>
            <a:r>
              <a:rPr lang="en-US" sz="2800" dirty="0"/>
              <a:t>Erasure time depends on architecture and retention schedules</a:t>
            </a:r>
          </a:p>
          <a:p>
            <a:pPr marL="457200" indent="-457200"/>
            <a:r>
              <a:rPr lang="en-US" sz="2800" dirty="0"/>
              <a:t>Describe to requester how the erasure request will be processed including on backup systems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641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7F233-08F6-4CA5-9D97-517EAF93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When Does the Right to Erasure Not Apply?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4FEFF-6370-461F-BB56-C0236463A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sz="2800" dirty="0"/>
              <a:t>To exercise the right of freedom of expression and information;</a:t>
            </a:r>
            <a:endParaRPr lang="en-US" sz="2800" dirty="0">
              <a:cs typeface="Calibri"/>
            </a:endParaRPr>
          </a:p>
          <a:p>
            <a:pPr marL="457200" indent="-457200"/>
            <a:r>
              <a:rPr lang="en-US" sz="2800" dirty="0"/>
              <a:t>To comply with a legal obligation;</a:t>
            </a:r>
            <a:endParaRPr lang="en-US" sz="2800" dirty="0">
              <a:cs typeface="Calibri"/>
            </a:endParaRPr>
          </a:p>
          <a:p>
            <a:pPr marL="457200" indent="-457200"/>
            <a:r>
              <a:rPr lang="en-US" sz="2800" dirty="0"/>
              <a:t>For the performance of a task carried out in the public interest or in the exercise of official authority;</a:t>
            </a:r>
            <a:endParaRPr lang="en-US" sz="2800" dirty="0">
              <a:cs typeface="Calibri"/>
            </a:endParaRPr>
          </a:p>
          <a:p>
            <a:pPr marL="457200" indent="-457200"/>
            <a:r>
              <a:rPr lang="en-US" sz="2800" dirty="0"/>
              <a:t>For archiving purposes in the public interest, scientific research, historical research, or statistical purposes where erasure is likely to render impossible or seriously impair the achievement of that processing; or</a:t>
            </a:r>
            <a:endParaRPr lang="en-US" sz="2800" dirty="0">
              <a:cs typeface="Calibri"/>
            </a:endParaRPr>
          </a:p>
          <a:p>
            <a:pPr marL="457200" indent="-457200"/>
            <a:r>
              <a:rPr lang="en-US" sz="2800" dirty="0"/>
              <a:t>For the establishment, exercise or defense of  legal claims.</a:t>
            </a:r>
            <a:endParaRPr lang="en-US" sz="2800" dirty="0">
              <a:cs typeface="Calibri"/>
            </a:endParaRPr>
          </a:p>
          <a:p>
            <a:pPr marL="457200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9554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6379-3348-4C62-A93D-348C00F9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When Can You Refuse?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EC48-DD8D-4B64-B8F4-0BC5BF67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If it is manifestly unfounded or excessive, taking into account whether the request is repetitive in nature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If you consider that a request is manifestly unfounded or excessive you can:</a:t>
            </a:r>
            <a:endParaRPr lang="en-US" sz="2800" dirty="0">
              <a:cs typeface="Calibri"/>
            </a:endParaRPr>
          </a:p>
          <a:p>
            <a:pPr marL="6858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Request a "reasonable fee" to deal with the request; or</a:t>
            </a:r>
            <a:endParaRPr lang="en-US" sz="2800" dirty="0">
              <a:cs typeface="Calibri"/>
            </a:endParaRPr>
          </a:p>
          <a:p>
            <a:pPr marL="6858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Refuse to deal with the request.</a:t>
            </a:r>
            <a:endParaRPr lang="en-US" sz="2800" dirty="0"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389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Desires to </a:t>
            </a:r>
            <a:r>
              <a:rPr lang="en-US" b="1" dirty="0"/>
              <a:t>expand</a:t>
            </a:r>
            <a:r>
              <a:rPr lang="en-US" dirty="0"/>
              <a:t> future role in </a:t>
            </a:r>
            <a:r>
              <a:rPr lang="en-US" b="1" dirty="0"/>
              <a:t>privacy enforcement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Currently: FCRA, COPPA, Safeguards, Section 5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Social media, retailer info, app and device sharing generally not regulated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Unintended collection not specifically covered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206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9D62-BD0E-457D-B293-FC898731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If You Refuse: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C1E6-308F-4044-8C3E-5FB8CAF6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Inform the individual without undue delay and within one month of receipt of the request.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You should inform the individual about:</a:t>
            </a:r>
            <a:endParaRPr lang="en-US" sz="2800" dirty="0">
              <a:cs typeface="Calibri"/>
            </a:endParaRPr>
          </a:p>
          <a:p>
            <a:pPr marL="6858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 reasons you are not taking action;</a:t>
            </a:r>
            <a:endParaRPr lang="en-US" sz="2800" dirty="0">
              <a:cs typeface="Calibri"/>
            </a:endParaRPr>
          </a:p>
          <a:p>
            <a:pPr marL="6858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their right to make a complaint to the DPA or another supervisory authority; and</a:t>
            </a:r>
            <a:endParaRPr lang="en-US" sz="2800" dirty="0">
              <a:cs typeface="Calibri"/>
            </a:endParaRPr>
          </a:p>
          <a:p>
            <a:pPr marL="6858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their ability to seek to enforce this right through a judicial remedy.</a:t>
            </a:r>
            <a:endParaRPr lang="en-US" sz="2800" dirty="0">
              <a:cs typeface="Calibri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9543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C762-339E-4845-A0CA-432705DF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Requests for Erasure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BFD5A-7EA4-42DD-88F4-0FA9D5A3E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Be able to recognize a request for erasure and understand when the right applies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Have a policy to record verbal requests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Understand when you can refuse a request and be aware of the information to provide to individuals if you do</a:t>
            </a:r>
            <a:endParaRPr lang="en-US" sz="2800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4566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D57E-2DBB-41A6-AF58-51B0B199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Requests for Erasure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D88B4-EAAB-4059-9E13-FB76BACC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Implement processes to respond to a request for erasure without undue delay and within one month of receipt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Know when you can extend the time limit to respond to a request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Understand greater right to erasure if the request relates to data collected from children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Implement processes to inform any recipients if you erase any data you have shared with them</a:t>
            </a:r>
            <a:endParaRPr lang="en-US" sz="28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Have methods in place to erase personal data</a:t>
            </a:r>
            <a:endParaRPr lang="en-US" sz="2800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3026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AB7C2-B5AE-4A74-84D3-46D5EC486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066800"/>
            <a:ext cx="2139950" cy="41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9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FTC seeking </a:t>
            </a:r>
            <a:r>
              <a:rPr lang="en-US" b="1" dirty="0"/>
              <a:t>increased penalty authority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b="1" dirty="0"/>
              <a:t>Section 5 is its main tool</a:t>
            </a:r>
            <a:r>
              <a:rPr lang="en-US" dirty="0"/>
              <a:t>, no monetary penalties, quantifying dollar damage is challenging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Without specific statutes, questions exist as to what behavior is prohibited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82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Supports national privacy law if it:</a:t>
            </a:r>
          </a:p>
          <a:p>
            <a:pPr marL="914400" lvl="2" indent="-514350"/>
            <a:r>
              <a:rPr lang="en-US" sz="2800" dirty="0"/>
              <a:t>Empowers FTC to get significant penalties for </a:t>
            </a:r>
            <a:r>
              <a:rPr lang="en-US" sz="2800" b="1" dirty="0"/>
              <a:t>first offenses</a:t>
            </a:r>
          </a:p>
          <a:p>
            <a:pPr marL="914400" lvl="2" indent="-514350"/>
            <a:r>
              <a:rPr lang="en-US" sz="2800" dirty="0"/>
              <a:t>Adds APA </a:t>
            </a:r>
            <a:r>
              <a:rPr lang="en-US" sz="2800" b="1" dirty="0"/>
              <a:t>privacy rulemaking authority</a:t>
            </a:r>
          </a:p>
          <a:p>
            <a:pPr marL="914400" lvl="2" indent="-514350"/>
            <a:r>
              <a:rPr lang="en-US" sz="2800" dirty="0"/>
              <a:t>Repeals common carrier and nonprofit exemptions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371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FTC – Privacy 2019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Sought comments regarding the Hearing on Consumer Privacy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Comment period closed May 31, 2019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020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728658D3CAE44A14FA80BD109E4DB" ma:contentTypeVersion="15" ma:contentTypeDescription="Create a new document." ma:contentTypeScope="" ma:versionID="1780149875c0abdc83a2280c3f0fd91a">
  <xsd:schema xmlns:xsd="http://www.w3.org/2001/XMLSchema" xmlns:xs="http://www.w3.org/2001/XMLSchema" xmlns:p="http://schemas.microsoft.com/office/2006/metadata/properties" xmlns:ns1="http://schemas.microsoft.com/sharepoint/v3" xmlns:ns3="89bd8bee-22ff-4100-8856-cf98a927b400" xmlns:ns4="c0ef06cc-78f3-4cbe-b6e5-590d3c422926" targetNamespace="http://schemas.microsoft.com/office/2006/metadata/properties" ma:root="true" ma:fieldsID="24bd6cde272903e9119b6d74756d9a12" ns1:_="" ns3:_="" ns4:_="">
    <xsd:import namespace="http://schemas.microsoft.com/sharepoint/v3"/>
    <xsd:import namespace="89bd8bee-22ff-4100-8856-cf98a927b400"/>
    <xsd:import namespace="c0ef06cc-78f3-4cbe-b6e5-590d3c4229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d8bee-22ff-4100-8856-cf98a927b4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f06cc-78f3-4cbe-b6e5-590d3c4229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06C603-4120-4B66-88C6-71E1647C3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9E1A34-2A36-44F2-A462-E932B5820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9bd8bee-22ff-4100-8856-cf98a927b400"/>
    <ds:schemaRef ds:uri="c0ef06cc-78f3-4cbe-b6e5-590d3c422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089731-592C-4BCC-B47F-4673C20BAD32}">
  <ds:schemaRefs>
    <ds:schemaRef ds:uri="http://purl.org/dc/elements/1.1/"/>
    <ds:schemaRef ds:uri="c0ef06cc-78f3-4cbe-b6e5-590d3c422926"/>
    <ds:schemaRef ds:uri="http://schemas.openxmlformats.org/package/2006/metadata/core-properties"/>
    <ds:schemaRef ds:uri="89bd8bee-22ff-4100-8856-cf98a927b400"/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2924</Words>
  <Application>Microsoft Office PowerPoint</Application>
  <PresentationFormat>On-screen Show (4:3)</PresentationFormat>
  <Paragraphs>333</Paragraphs>
  <Slides>63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Office Theme</vt:lpstr>
      <vt:lpstr>1_Office Theme</vt:lpstr>
      <vt:lpstr>Examining Federal and State Privacy Efforts: No Crabby Attitudes!</vt:lpstr>
      <vt:lpstr>FTC – Privacy 2019</vt:lpstr>
      <vt:lpstr>FTC – Privacy 2019</vt:lpstr>
      <vt:lpstr>FTC – Privacy 2019</vt:lpstr>
      <vt:lpstr>FTC – Privacy 2019</vt:lpstr>
      <vt:lpstr>FTC – Privacy 2019</vt:lpstr>
      <vt:lpstr>FTC – Privacy 2019</vt:lpstr>
      <vt:lpstr>FTC – Privacy 2019</vt:lpstr>
      <vt:lpstr>FTC – Privacy 2019</vt:lpstr>
      <vt:lpstr>FTC – Comments Sought</vt:lpstr>
      <vt:lpstr>FTC – Comments Sought</vt:lpstr>
      <vt:lpstr>FTC – Comments Sought</vt:lpstr>
      <vt:lpstr>Federal Privacy Legislation</vt:lpstr>
      <vt:lpstr>Federal Privacy Legislation</vt:lpstr>
      <vt:lpstr>Federal Privacy Legislation</vt:lpstr>
      <vt:lpstr>Federal Privacy Legislation</vt:lpstr>
      <vt:lpstr>Federal Privacy Legislation</vt:lpstr>
      <vt:lpstr>Federal Privacy Legislation</vt:lpstr>
      <vt:lpstr>California Consumer Privacy Act</vt:lpstr>
      <vt:lpstr>Limits on Collecting and Selling (Sharing) PI</vt:lpstr>
      <vt:lpstr>Scope</vt:lpstr>
      <vt:lpstr>Personal Information</vt:lpstr>
      <vt:lpstr>Personal Information</vt:lpstr>
      <vt:lpstr>Personal Information</vt:lpstr>
      <vt:lpstr>Consumer Rights</vt:lpstr>
      <vt:lpstr>Right to Know</vt:lpstr>
      <vt:lpstr>Right of Erasure</vt:lpstr>
      <vt:lpstr>Right of Erasure: Exceptions</vt:lpstr>
      <vt:lpstr>Right of Erasure: Exceptions</vt:lpstr>
      <vt:lpstr>Right of Erasure: Exceptions</vt:lpstr>
      <vt:lpstr>Right of Erasure: Exceptions</vt:lpstr>
      <vt:lpstr>Objection to Sale</vt:lpstr>
      <vt:lpstr>Objection to Sale</vt:lpstr>
      <vt:lpstr>Objection to Sale</vt:lpstr>
      <vt:lpstr>“Do Not Sell” Link</vt:lpstr>
      <vt:lpstr>Nondiscrimination</vt:lpstr>
      <vt:lpstr>Nondiscrimination</vt:lpstr>
      <vt:lpstr>Penalties</vt:lpstr>
      <vt:lpstr>SB 561</vt:lpstr>
      <vt:lpstr>State Cybersecurity/Privacy Regulation</vt:lpstr>
      <vt:lpstr>Nevada - SB 220 May 29, 2019</vt:lpstr>
      <vt:lpstr>Nevada - SB 220 May 29, 2019</vt:lpstr>
      <vt:lpstr>Nevada - SB 220 May 29, 2019</vt:lpstr>
      <vt:lpstr>State Cybersecurity/Privacy Regulation</vt:lpstr>
      <vt:lpstr>State Cybersecurity/Privacy Regulation</vt:lpstr>
      <vt:lpstr>State Cybersecurity/Privacy Regulation</vt:lpstr>
      <vt:lpstr>EU - General Data Protection Regulation</vt:lpstr>
      <vt:lpstr>GDPR RIGHTS</vt:lpstr>
      <vt:lpstr>Extraterritorial Application</vt:lpstr>
      <vt:lpstr>GDPR - Right to Be Forgotten</vt:lpstr>
      <vt:lpstr>When Does the Right to Erasure Apply?</vt:lpstr>
      <vt:lpstr>When Does the Right to Erasure Apply?</vt:lpstr>
      <vt:lpstr>What Does a Request Look Like</vt:lpstr>
      <vt:lpstr>Can You Charge a Fee?</vt:lpstr>
      <vt:lpstr>Response Time Limit</vt:lpstr>
      <vt:lpstr>Ripple Effect – Third Parties</vt:lpstr>
      <vt:lpstr>Backup Systems</vt:lpstr>
      <vt:lpstr>When Does the Right to Erasure Not Apply?</vt:lpstr>
      <vt:lpstr>When Can You Refuse?</vt:lpstr>
      <vt:lpstr>If You Refuse:</vt:lpstr>
      <vt:lpstr>Requests for Erasure</vt:lpstr>
      <vt:lpstr>Requests for Erasure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Federal and State Privacy Efforts: No Crabby Attitudes!</dc:title>
  <dc:creator/>
  <cp:lastModifiedBy/>
  <cp:revision>116</cp:revision>
  <dcterms:created xsi:type="dcterms:W3CDTF">2019-06-01T19:05:19Z</dcterms:created>
  <dcterms:modified xsi:type="dcterms:W3CDTF">2019-09-13T15:43:22Z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0x010100C22728658D3CAE44A14FA80BD109E4DB</vt:lpwstr>
  </property>
</Properties>
</file>