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3" r:id="rId4"/>
  </p:sldMasterIdLst>
  <p:notesMasterIdLst>
    <p:notesMasterId r:id="rId36"/>
  </p:notesMasterIdLst>
  <p:handoutMasterIdLst>
    <p:handoutMasterId r:id="rId37"/>
  </p:handoutMasterIdLst>
  <p:sldIdLst>
    <p:sldId id="332" r:id="rId5"/>
    <p:sldId id="463" r:id="rId6"/>
    <p:sldId id="535" r:id="rId7"/>
    <p:sldId id="491" r:id="rId8"/>
    <p:sldId id="542" r:id="rId9"/>
    <p:sldId id="543" r:id="rId10"/>
    <p:sldId id="545" r:id="rId11"/>
    <p:sldId id="467" r:id="rId12"/>
    <p:sldId id="499" r:id="rId13"/>
    <p:sldId id="511" r:id="rId14"/>
    <p:sldId id="481" r:id="rId15"/>
    <p:sldId id="510" r:id="rId16"/>
    <p:sldId id="536" r:id="rId17"/>
    <p:sldId id="512" r:id="rId18"/>
    <p:sldId id="532" r:id="rId19"/>
    <p:sldId id="505" r:id="rId20"/>
    <p:sldId id="500" r:id="rId21"/>
    <p:sldId id="503" r:id="rId22"/>
    <p:sldId id="516" r:id="rId23"/>
    <p:sldId id="547" r:id="rId24"/>
    <p:sldId id="534" r:id="rId25"/>
    <p:sldId id="498" r:id="rId26"/>
    <p:sldId id="517" r:id="rId27"/>
    <p:sldId id="518" r:id="rId28"/>
    <p:sldId id="530" r:id="rId29"/>
    <p:sldId id="524" r:id="rId30"/>
    <p:sldId id="519" r:id="rId31"/>
    <p:sldId id="520" r:id="rId32"/>
    <p:sldId id="476" r:id="rId33"/>
    <p:sldId id="546" r:id="rId34"/>
    <p:sldId id="333" r:id="rId35"/>
  </p:sldIdLst>
  <p:sldSz cx="12192000" cy="6858000"/>
  <p:notesSz cx="6858000" cy="914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4" autoAdjust="0"/>
    <p:restoredTop sz="76381" autoAdjust="0"/>
  </p:normalViewPr>
  <p:slideViewPr>
    <p:cSldViewPr>
      <p:cViewPr varScale="1">
        <p:scale>
          <a:sx n="83" d="100"/>
          <a:sy n="83" d="100"/>
        </p:scale>
        <p:origin x="18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-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t" anchorCtr="0" compatLnSpc="1">
            <a:prstTxWarp prst="textNoShape">
              <a:avLst/>
            </a:prstTxWarp>
          </a:bodyPr>
          <a:lstStyle>
            <a:lvl1pPr algn="l" defTabSz="9301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t" anchorCtr="0" compatLnSpc="1">
            <a:prstTxWarp prst="textNoShape">
              <a:avLst/>
            </a:prstTxWarp>
          </a:bodyPr>
          <a:lstStyle>
            <a:lvl1pPr defTabSz="9301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b" anchorCtr="0" compatLnSpc="1">
            <a:prstTxWarp prst="textNoShape">
              <a:avLst/>
            </a:prstTxWarp>
          </a:bodyPr>
          <a:lstStyle>
            <a:lvl1pPr algn="l" defTabSz="9301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b" anchorCtr="0" compatLnSpc="1">
            <a:prstTxWarp prst="textNoShape">
              <a:avLst/>
            </a:prstTxWarp>
          </a:bodyPr>
          <a:lstStyle>
            <a:lvl1pPr defTabSz="930131">
              <a:defRPr sz="1200"/>
            </a:lvl1pPr>
          </a:lstStyle>
          <a:p>
            <a:pPr>
              <a:defRPr/>
            </a:pPr>
            <a:fld id="{3CCA543F-E486-48E9-90B2-E6A7E2E41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0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t" anchorCtr="0" compatLnSpc="1">
            <a:prstTxWarp prst="textNoShape">
              <a:avLst/>
            </a:prstTxWarp>
          </a:bodyPr>
          <a:lstStyle>
            <a:lvl1pPr algn="l" defTabSz="9301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t" anchorCtr="0" compatLnSpc="1">
            <a:prstTxWarp prst="textNoShape">
              <a:avLst/>
            </a:prstTxWarp>
          </a:bodyPr>
          <a:lstStyle>
            <a:lvl1pPr defTabSz="9301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b" anchorCtr="0" compatLnSpc="1">
            <a:prstTxWarp prst="textNoShape">
              <a:avLst/>
            </a:prstTxWarp>
          </a:bodyPr>
          <a:lstStyle>
            <a:lvl1pPr algn="l" defTabSz="9301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1" tIns="46472" rIns="92941" bIns="46472" numCol="1" anchor="b" anchorCtr="0" compatLnSpc="1">
            <a:prstTxWarp prst="textNoShape">
              <a:avLst/>
            </a:prstTxWarp>
          </a:bodyPr>
          <a:lstStyle>
            <a:lvl1pPr defTabSz="930131">
              <a:defRPr sz="1200"/>
            </a:lvl1pPr>
          </a:lstStyle>
          <a:p>
            <a:pPr>
              <a:defRPr/>
            </a:pPr>
            <a:fld id="{1DAABDBA-105D-437F-9AC3-244653E44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15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5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4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51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cs typeface="Arial"/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2020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2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29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83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06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cs typeface="Arial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0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1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36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9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98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Arial" charset="0"/>
              <a:cs typeface="Arial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93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81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47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55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5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5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43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5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5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7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6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94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4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7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55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A12C-30CF-41FB-896D-542EA5599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CBAD-125A-401D-97CF-E8DD86EB8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267D-3DEB-4BEB-B78C-49AEF472C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4B9A-F249-4B8A-B92B-DD60F6CDA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38AB-8A96-4F48-ADFB-9F5A48CB0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7E33-1648-475B-8C49-4D5083B9D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BCF7-00FF-414F-AE2C-1A4454FB2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76F2-20F3-44C3-8348-C78CF7967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DFBD-567E-46D0-857A-D4AD1C464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7F80-62B3-45FA-8055-88743DD98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63D9CF-CB01-4AD8-ADDD-D7E85A25B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2A638-7807-42B0-93E5-C8FED4189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5625" t="8889" r="55625" b="86667"/>
          <a:stretch/>
        </p:blipFill>
        <p:spPr>
          <a:xfrm>
            <a:off x="-76200" y="6268720"/>
            <a:ext cx="4419600" cy="5892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hmet.Munur@Tsibouris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hmet.Munur@Tsibouri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C:\Documents and Settings\Mehmetmunur\Desktop\T&amp;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67" y="304800"/>
            <a:ext cx="5790533" cy="50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740408"/>
            <a:ext cx="8229600" cy="2971800"/>
          </a:xfrm>
        </p:spPr>
        <p:txBody>
          <a:bodyPr/>
          <a:lstStyle/>
          <a:p>
            <a:r>
              <a:rPr lang="en-US" dirty="0"/>
              <a:t>Trending Legal Issues in Information Security and Privacy for 2019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93113C-8E8A-481E-808A-93D8AEF2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4102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</a:rPr>
              <a:t>Mehmet Munur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(614) 721-2693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hlinkClick r:id="rId4"/>
              </a:rPr>
              <a:t>Mehmet.Munur@Tsibouris.com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E7B1AA-6101-4679-9DBF-9B240C8D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487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</a:rPr>
              <a:t>Dino Tsibouris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(614) 721-2584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hlinkClick r:id="rId4"/>
              </a:rPr>
              <a:t>Dino@Tsibouris.com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5D38-743B-4072-93BC-533BC093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 v. LabMD 11</a:t>
            </a:r>
            <a:r>
              <a:rPr lang="en-US" baseline="30000" dirty="0"/>
              <a:t>th</a:t>
            </a:r>
            <a:r>
              <a:rPr lang="en-US" dirty="0"/>
              <a:t> Cir.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0A06-4030-4863-8EDF-AD3A0EF5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668000" cy="4525963"/>
          </a:xfrm>
        </p:spPr>
        <p:txBody>
          <a:bodyPr/>
          <a:lstStyle/>
          <a:p>
            <a:pPr marL="463550" indent="-463550"/>
            <a:r>
              <a:rPr lang="en-US" sz="2800" dirty="0"/>
              <a:t>“The FTC’s complaint, therefore, uses </a:t>
            </a:r>
            <a:r>
              <a:rPr lang="en-US" sz="2800" b="1" dirty="0"/>
              <a:t>LimeWire’s installation</a:t>
            </a:r>
            <a:r>
              <a:rPr lang="en-US" sz="2800" dirty="0"/>
              <a:t>, and the 1718 File’s exposure, as </a:t>
            </a:r>
            <a:r>
              <a:rPr lang="en-US" sz="2800" b="1" dirty="0"/>
              <a:t>an entry point</a:t>
            </a:r>
            <a:r>
              <a:rPr lang="en-US" sz="2800" dirty="0"/>
              <a:t> to broadly allege that </a:t>
            </a:r>
            <a:r>
              <a:rPr lang="en-US" sz="2800" dirty="0" err="1"/>
              <a:t>LabMD’s</a:t>
            </a:r>
            <a:r>
              <a:rPr lang="en-US" sz="2800" dirty="0"/>
              <a:t> data-security operations are </a:t>
            </a:r>
            <a:r>
              <a:rPr lang="en-US" sz="2800" b="1" dirty="0"/>
              <a:t>deficient as a whole</a:t>
            </a:r>
            <a:r>
              <a:rPr lang="en-US" sz="2800" dirty="0"/>
              <a:t>.”</a:t>
            </a:r>
          </a:p>
          <a:p>
            <a:pPr marL="463550" indent="-463550"/>
            <a:r>
              <a:rPr lang="en-US" sz="2800" dirty="0"/>
              <a:t>“The practical effect of repeatedly modifying the injunction at show cause hearings is that the district court is put in the position of managing </a:t>
            </a:r>
            <a:r>
              <a:rPr lang="en-US" sz="2800" dirty="0" err="1"/>
              <a:t>LabMD’s</a:t>
            </a:r>
            <a:r>
              <a:rPr lang="en-US" sz="2800" dirty="0"/>
              <a:t> business in accordance with the Commission’s wishes. It would be as if the Commission </a:t>
            </a:r>
            <a:r>
              <a:rPr lang="en-US" sz="2800" b="1" dirty="0"/>
              <a:t>was </a:t>
            </a:r>
            <a:r>
              <a:rPr lang="en-US" sz="2800" b="1" dirty="0" err="1"/>
              <a:t>LabMD’s</a:t>
            </a:r>
            <a:r>
              <a:rPr lang="en-US" sz="2800" b="1" dirty="0"/>
              <a:t> chief executive officer </a:t>
            </a:r>
            <a:r>
              <a:rPr lang="en-US" sz="2800" dirty="0"/>
              <a:t>and the </a:t>
            </a:r>
            <a:r>
              <a:rPr lang="en-US" sz="2800" b="1" dirty="0"/>
              <a:t>court was its operating officer</a:t>
            </a:r>
            <a:r>
              <a:rPr lang="en-US" sz="2800" dirty="0"/>
              <a:t>. It is self-evident       that this micromanaging is beyond the scope of court               oversight contemplated by injunction law.” </a:t>
            </a:r>
          </a:p>
        </p:txBody>
      </p:sp>
    </p:spTree>
    <p:extLst>
      <p:ext uri="{BB962C8B-B14F-4D97-AF65-F5344CB8AC3E}">
        <p14:creationId xmlns:p14="http://schemas.microsoft.com/office/powerpoint/2010/main" val="150081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63F2-0F07-42AB-8CBD-1749F94A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 50-State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D76C-40D0-44FE-89AA-8BAFDDC62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multi-state settlement requires Uber to:</a:t>
            </a:r>
          </a:p>
          <a:p>
            <a:pPr marL="463550" indent="-463550"/>
            <a:r>
              <a:rPr lang="en-US" dirty="0"/>
              <a:t>Comply with specific data security safeguards</a:t>
            </a:r>
          </a:p>
          <a:p>
            <a:pPr marL="463550" indent="-463550"/>
            <a:r>
              <a:rPr lang="en-US" dirty="0"/>
              <a:t>Implement a </a:t>
            </a:r>
            <a:r>
              <a:rPr lang="en-US" b="1" dirty="0"/>
              <a:t>comprehensive</a:t>
            </a:r>
            <a:r>
              <a:rPr lang="en-US" dirty="0"/>
              <a:t> information </a:t>
            </a:r>
            <a:r>
              <a:rPr lang="en-US" b="1" dirty="0"/>
              <a:t>security </a:t>
            </a:r>
            <a:r>
              <a:rPr lang="en-US" dirty="0"/>
              <a:t>program</a:t>
            </a:r>
          </a:p>
          <a:p>
            <a:pPr marL="463550" indent="-463550"/>
            <a:r>
              <a:rPr lang="en-US" dirty="0"/>
              <a:t>Conduct </a:t>
            </a:r>
            <a:r>
              <a:rPr lang="en-US" b="1" dirty="0"/>
              <a:t>assessments</a:t>
            </a:r>
            <a:r>
              <a:rPr lang="en-US" dirty="0"/>
              <a:t> of its information security program</a:t>
            </a:r>
          </a:p>
          <a:p>
            <a:pPr marL="463550" indent="-463550"/>
            <a:r>
              <a:rPr lang="en-US" dirty="0"/>
              <a:t>Maintain a </a:t>
            </a:r>
            <a:r>
              <a:rPr lang="en-US" b="1" dirty="0"/>
              <a:t>comprehensive </a:t>
            </a:r>
            <a:r>
              <a:rPr lang="en-US" dirty="0"/>
              <a:t>incident </a:t>
            </a:r>
            <a:r>
              <a:rPr lang="en-US" b="1" dirty="0"/>
              <a:t>response </a:t>
            </a:r>
            <a:r>
              <a:rPr lang="en-US" dirty="0"/>
              <a:t>program</a:t>
            </a:r>
          </a:p>
          <a:p>
            <a:pPr marL="463550" indent="-463550"/>
            <a:r>
              <a:rPr lang="en-US" dirty="0"/>
              <a:t>Implement a corporate </a:t>
            </a:r>
            <a:r>
              <a:rPr lang="en-US" b="1" dirty="0"/>
              <a:t>integrity</a:t>
            </a:r>
            <a:r>
              <a:rPr lang="en-US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58180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63F2-0F07-42AB-8CBD-1749F94A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 50-State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D76C-40D0-44FE-89AA-8BAFDDC62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1"/>
            <a:ext cx="10515600" cy="4525963"/>
          </a:xfrm>
        </p:spPr>
        <p:txBody>
          <a:bodyPr/>
          <a:lstStyle/>
          <a:p>
            <a:pPr marL="463550" indent="-463550"/>
            <a:r>
              <a:rPr lang="en-US" sz="3000" dirty="0"/>
              <a:t>Prohibits the use of any cloud-based service or platform from a third party for developing or collaborating on code containing any plaintext credential unless Uber:</a:t>
            </a:r>
          </a:p>
          <a:p>
            <a:pPr lvl="1"/>
            <a:r>
              <a:rPr lang="en-US" sz="3000" dirty="0"/>
              <a:t>Evaluates the data security measures and access controls provided by the service, </a:t>
            </a:r>
          </a:p>
          <a:p>
            <a:pPr lvl="1"/>
            <a:r>
              <a:rPr lang="en-US" sz="3000" dirty="0"/>
              <a:t>Determine that they are </a:t>
            </a:r>
            <a:r>
              <a:rPr lang="en-US" sz="3000" b="1" dirty="0"/>
              <a:t>reasonable</a:t>
            </a:r>
            <a:r>
              <a:rPr lang="en-US" sz="3000" dirty="0"/>
              <a:t>, </a:t>
            </a:r>
          </a:p>
          <a:p>
            <a:pPr lvl="1"/>
            <a:r>
              <a:rPr lang="en-US" sz="3000" dirty="0"/>
              <a:t>Document it in writing, and </a:t>
            </a:r>
          </a:p>
          <a:p>
            <a:pPr lvl="1"/>
            <a:r>
              <a:rPr lang="en-US" sz="3000" dirty="0"/>
              <a:t>Security executive has approved it.</a:t>
            </a:r>
          </a:p>
          <a:p>
            <a:pPr marL="463550" indent="-463550"/>
            <a:r>
              <a:rPr lang="en-US" sz="3000" dirty="0"/>
              <a:t>Requires encryption of personal data</a:t>
            </a:r>
          </a:p>
        </p:txBody>
      </p:sp>
    </p:spTree>
    <p:extLst>
      <p:ext uri="{BB962C8B-B14F-4D97-AF65-F5344CB8AC3E}">
        <p14:creationId xmlns:p14="http://schemas.microsoft.com/office/powerpoint/2010/main" val="116084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DD4B-744E-4B92-A833-251BD8E7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Anthem HHS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F56A-0A39-4E28-AF47-58F35C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2015 breach affected 79M individuals when employee responded to spear phishing </a:t>
            </a:r>
          </a:p>
          <a:p>
            <a:pPr marL="463550" indent="-463550"/>
            <a:r>
              <a:rPr lang="en-US" dirty="0"/>
              <a:t>Separate Class Action Lawsuit settled for $115M </a:t>
            </a:r>
          </a:p>
          <a:p>
            <a:pPr marL="463550" indent="-463550"/>
            <a:r>
              <a:rPr lang="en-US" dirty="0"/>
              <a:t>HHS issued a $16M fine</a:t>
            </a:r>
          </a:p>
          <a:p>
            <a:pPr marL="463550" indent="-463550"/>
            <a:r>
              <a:rPr lang="en-US" dirty="0"/>
              <a:t>Anthem entered into a resolution agreement with a Corrective Action Plan </a:t>
            </a:r>
          </a:p>
        </p:txBody>
      </p:sp>
    </p:spTree>
    <p:extLst>
      <p:ext uri="{BB962C8B-B14F-4D97-AF65-F5344CB8AC3E}">
        <p14:creationId xmlns:p14="http://schemas.microsoft.com/office/powerpoint/2010/main" val="16083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5BA8-3A1A-4553-8FDC-C2083A82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Anthem HHS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E3BAC-3BC0-4E43-8004-6EDE779A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OCR’s investigation revealed that:</a:t>
            </a:r>
          </a:p>
          <a:p>
            <a:pPr lvl="1"/>
            <a:r>
              <a:rPr lang="en-US" sz="3200" dirty="0"/>
              <a:t>Anthem failed to conduct an enterprise-wide risk analysis, </a:t>
            </a:r>
          </a:p>
          <a:p>
            <a:pPr lvl="1"/>
            <a:r>
              <a:rPr lang="en-US" sz="3200" dirty="0"/>
              <a:t>had insufficient procedures to regularly review information system activity, </a:t>
            </a:r>
          </a:p>
          <a:p>
            <a:pPr lvl="1"/>
            <a:r>
              <a:rPr lang="en-US" sz="3200" dirty="0"/>
              <a:t>failed to identify and respond to suspected or known security incidents, and </a:t>
            </a:r>
          </a:p>
          <a:p>
            <a:pPr lvl="1"/>
            <a:r>
              <a:rPr lang="en-US" sz="3200" dirty="0"/>
              <a:t>failed to implement adequate minimum access                  controls to prevent the cyber-attackers from                accessing sensitive ePHI.</a:t>
            </a:r>
          </a:p>
        </p:txBody>
      </p:sp>
    </p:spTree>
    <p:extLst>
      <p:ext uri="{BB962C8B-B14F-4D97-AF65-F5344CB8AC3E}">
        <p14:creationId xmlns:p14="http://schemas.microsoft.com/office/powerpoint/2010/main" val="383245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A2B9-FB4C-4249-B6EE-89394AD0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Anthem HHS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E820-A4A9-4223-8AC7-A557A630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Anthem Corrective Action Plan requires:</a:t>
            </a:r>
          </a:p>
          <a:p>
            <a:pPr marL="463550" indent="-463550"/>
            <a:r>
              <a:rPr lang="en-US" dirty="0"/>
              <a:t>Completion of a risk analysis and risk management plan, </a:t>
            </a:r>
          </a:p>
          <a:p>
            <a:pPr marL="463550" indent="-463550"/>
            <a:r>
              <a:rPr lang="en-US" dirty="0"/>
              <a:t>Revision of policies and procedures on device and media controls as well as facility access controls, </a:t>
            </a:r>
          </a:p>
          <a:p>
            <a:pPr marL="463550" indent="-463550"/>
            <a:r>
              <a:rPr lang="en-US" dirty="0"/>
              <a:t>Development of an encryption report, and </a:t>
            </a:r>
          </a:p>
          <a:p>
            <a:pPr marL="463550" indent="-463550"/>
            <a:r>
              <a:rPr lang="en-US" dirty="0"/>
              <a:t>Education of its workforce on policies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181856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9DD-8E23-4C1F-891C-A45C103D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AE83-E503-4B84-8C8C-E197AA8A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7003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/>
              <a:t>Applies to </a:t>
            </a:r>
            <a:r>
              <a:rPr lang="en-US" sz="3100" b="1" dirty="0"/>
              <a:t>for-profit</a:t>
            </a:r>
            <a:r>
              <a:rPr lang="en-US" sz="3100" dirty="0"/>
              <a:t> businesses that collect and control California residents’ personal information, do business in the State of California, and: </a:t>
            </a:r>
          </a:p>
          <a:p>
            <a:pPr marL="463550" indent="-463550"/>
            <a:r>
              <a:rPr lang="en-US" sz="3100" dirty="0"/>
              <a:t>Have annual gross revenues in excess of </a:t>
            </a:r>
            <a:r>
              <a:rPr lang="en-US" sz="3100" b="1" dirty="0"/>
              <a:t>$25M</a:t>
            </a:r>
            <a:r>
              <a:rPr lang="en-US" sz="3100" dirty="0"/>
              <a:t>; </a:t>
            </a:r>
          </a:p>
          <a:p>
            <a:pPr marL="463550" indent="-463550"/>
            <a:r>
              <a:rPr lang="en-US" sz="3100" dirty="0"/>
              <a:t>Annually receive or disclose the personal information of </a:t>
            </a:r>
            <a:r>
              <a:rPr lang="en-US" sz="3100" b="1" dirty="0"/>
              <a:t>50,000</a:t>
            </a:r>
            <a:r>
              <a:rPr lang="en-US" sz="3100" dirty="0"/>
              <a:t> or more California residents, households, or devices; or </a:t>
            </a:r>
          </a:p>
          <a:p>
            <a:pPr marL="463550" indent="-463550"/>
            <a:r>
              <a:rPr lang="en-US" sz="3100" dirty="0"/>
              <a:t>Derive </a:t>
            </a:r>
            <a:r>
              <a:rPr lang="en-US" sz="3100" b="1" dirty="0"/>
              <a:t>50 percent</a:t>
            </a:r>
            <a:r>
              <a:rPr lang="en-US" sz="3100" dirty="0"/>
              <a:t> or more of their annual revenues from     selling California residents’ personal information. </a:t>
            </a:r>
          </a:p>
        </p:txBody>
      </p:sp>
    </p:spTree>
    <p:extLst>
      <p:ext uri="{BB962C8B-B14F-4D97-AF65-F5344CB8AC3E}">
        <p14:creationId xmlns:p14="http://schemas.microsoft.com/office/powerpoint/2010/main" val="4134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9DD-8E23-4C1F-891C-A45C103D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AE83-E503-4B84-8C8C-E197AA8A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Provides CA Consumers rights to:</a:t>
            </a:r>
          </a:p>
          <a:p>
            <a:pPr marL="463550" indent="-463550"/>
            <a:r>
              <a:rPr lang="en-US" sz="3000" dirty="0"/>
              <a:t>Know personal information collected about them, where it was collected, what it is being used for, whether it is being disclosed or </a:t>
            </a:r>
            <a:r>
              <a:rPr lang="en-US" sz="3000" b="1" dirty="0"/>
              <a:t>sold</a:t>
            </a:r>
            <a:r>
              <a:rPr lang="en-US" sz="3000" dirty="0"/>
              <a:t> and to whom</a:t>
            </a:r>
          </a:p>
          <a:p>
            <a:pPr marL="463550" indent="-463550"/>
            <a:r>
              <a:rPr lang="en-US" sz="3000" dirty="0"/>
              <a:t>Right to opt out of sale of personal info</a:t>
            </a:r>
          </a:p>
          <a:p>
            <a:pPr marL="463550" indent="-463550"/>
            <a:r>
              <a:rPr lang="en-US" sz="3000" dirty="0"/>
              <a:t>Right to have a business delete personal info</a:t>
            </a:r>
          </a:p>
          <a:p>
            <a:pPr marL="463550" indent="-463550"/>
            <a:r>
              <a:rPr lang="en-US" sz="3000" dirty="0"/>
              <a:t>Right to receive equal service and pricing even if they opt out</a:t>
            </a:r>
          </a:p>
        </p:txBody>
      </p:sp>
    </p:spTree>
    <p:extLst>
      <p:ext uri="{BB962C8B-B14F-4D97-AF65-F5344CB8AC3E}">
        <p14:creationId xmlns:p14="http://schemas.microsoft.com/office/powerpoint/2010/main" val="413993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9DD-8E23-4C1F-891C-A45C103D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AE83-E503-4B84-8C8C-E197AA8A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439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Personal information:</a:t>
            </a:r>
          </a:p>
          <a:p>
            <a:pPr marL="463550" indent="-463550"/>
            <a:r>
              <a:rPr lang="en-US" dirty="0"/>
              <a:t>Means </a:t>
            </a:r>
            <a:r>
              <a:rPr lang="en-US" dirty="0">
                <a:latin typeface="+mj-lt"/>
              </a:rPr>
              <a:t>information that </a:t>
            </a:r>
            <a:r>
              <a:rPr lang="en-US" b="1" dirty="0">
                <a:latin typeface="+mj-lt"/>
              </a:rPr>
              <a:t>identifies, relates to, describes</a:t>
            </a:r>
            <a:r>
              <a:rPr lang="en-US" dirty="0">
                <a:latin typeface="+mj-lt"/>
              </a:rPr>
              <a:t>, is </a:t>
            </a:r>
            <a:r>
              <a:rPr lang="en-US" b="1" dirty="0">
                <a:latin typeface="+mj-lt"/>
              </a:rPr>
              <a:t>capable of</a:t>
            </a:r>
            <a:r>
              <a:rPr lang="en-US" dirty="0">
                <a:latin typeface="+mj-lt"/>
              </a:rPr>
              <a:t> being associated with, or could </a:t>
            </a:r>
            <a:r>
              <a:rPr lang="en-US" b="1" dirty="0">
                <a:latin typeface="+mj-lt"/>
              </a:rPr>
              <a:t>reasonably</a:t>
            </a:r>
            <a:r>
              <a:rPr lang="en-US" dirty="0">
                <a:latin typeface="+mj-lt"/>
              </a:rPr>
              <a:t> be linked, directly or indirectly, with a particular </a:t>
            </a:r>
            <a:r>
              <a:rPr lang="en-US" b="1" dirty="0">
                <a:latin typeface="+mj-lt"/>
              </a:rPr>
              <a:t>consumer or household.</a:t>
            </a:r>
            <a:endParaRPr lang="en-US" dirty="0">
              <a:latin typeface="+mj-lt"/>
            </a:endParaRPr>
          </a:p>
          <a:p>
            <a:pPr marL="463550" indent="-463550"/>
            <a:r>
              <a:rPr lang="en-US" dirty="0">
                <a:latin typeface="+mj-lt"/>
              </a:rPr>
              <a:t>Does not include “publicly available”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2797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9DD-8E23-4C1F-891C-A45C103D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AE83-E503-4B84-8C8C-E197AA8A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Business must provide a 				            link on the business’ Internet homepage, titled “</a:t>
            </a:r>
            <a:r>
              <a:rPr lang="en-US" b="1" dirty="0"/>
              <a:t>Do Not Sell My Personal Information</a:t>
            </a:r>
            <a:r>
              <a:rPr lang="en-US" dirty="0"/>
              <a:t>.” </a:t>
            </a:r>
          </a:p>
          <a:p>
            <a:pPr marL="463550" indent="-463550"/>
            <a:r>
              <a:rPr lang="en-US" dirty="0"/>
              <a:t>Not require a consumer to create an account in order to direct the business not to sell the consumer’s personal information.</a:t>
            </a:r>
          </a:p>
          <a:p>
            <a:pPr marL="463550" indent="-463550"/>
            <a:r>
              <a:rPr lang="en-US" dirty="0"/>
              <a:t>Creates </a:t>
            </a:r>
            <a:r>
              <a:rPr lang="en-US" b="1" dirty="0"/>
              <a:t>private</a:t>
            </a:r>
            <a:r>
              <a:rPr lang="en-US" dirty="0"/>
              <a:t> cause of action and specific damages for unauthorized access to personal information.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5D4AD0-BB2F-4E50-8B8C-29F741442B5B}"/>
              </a:ext>
            </a:extLst>
          </p:cNvPr>
          <p:cNvSpPr txBox="1">
            <a:spLocks/>
          </p:cNvSpPr>
          <p:nvPr/>
        </p:nvSpPr>
        <p:spPr bwMode="auto">
          <a:xfrm>
            <a:off x="5181600" y="1447801"/>
            <a:ext cx="3962400" cy="66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clear and conspicuous</a:t>
            </a:r>
          </a:p>
        </p:txBody>
      </p:sp>
    </p:spTree>
    <p:extLst>
      <p:ext uri="{BB962C8B-B14F-4D97-AF65-F5344CB8AC3E}">
        <p14:creationId xmlns:p14="http://schemas.microsoft.com/office/powerpoint/2010/main" val="21902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067F-430B-428B-8511-A753F46C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9336-2757-4206-B7D4-C3DB444A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2800" dirty="0"/>
              <a:t>FTC Enforcement Actions</a:t>
            </a:r>
          </a:p>
          <a:p>
            <a:pPr marL="742950" indent="-742950">
              <a:buAutoNum type="arabicPeriod"/>
            </a:pPr>
            <a:r>
              <a:rPr lang="en-US" sz="2800" dirty="0"/>
              <a:t>FTC’s Authority to Bring Security Enforcement Actions</a:t>
            </a:r>
          </a:p>
          <a:p>
            <a:pPr marL="742950" indent="-742950">
              <a:buAutoNum type="arabicPeriod"/>
            </a:pPr>
            <a:r>
              <a:rPr lang="en-US" sz="2800" dirty="0"/>
              <a:t>Uber 50-State Enforcement Follow-Up</a:t>
            </a:r>
          </a:p>
          <a:p>
            <a:pPr marL="742950" indent="-742950">
              <a:buFont typeface="Arial" charset="0"/>
              <a:buAutoNum type="arabicPeriod"/>
            </a:pPr>
            <a:r>
              <a:rPr lang="en-US" sz="2800" dirty="0"/>
              <a:t>Anthem HHS HITECH Enforcement Action</a:t>
            </a:r>
          </a:p>
          <a:p>
            <a:pPr marL="742950" indent="-742950">
              <a:buFont typeface="Arial" charset="0"/>
              <a:buAutoNum type="arabicPeriod"/>
            </a:pPr>
            <a:r>
              <a:rPr lang="en-US" sz="2800" dirty="0"/>
              <a:t>California Consumer Privacy Act</a:t>
            </a:r>
          </a:p>
          <a:p>
            <a:pPr marL="742950" indent="-742950">
              <a:buFont typeface="Arial" charset="0"/>
              <a:buAutoNum type="arabicPeriod"/>
            </a:pPr>
            <a:r>
              <a:rPr lang="en-US" sz="2800" dirty="0"/>
              <a:t>Expanding Breach Notification Obligations</a:t>
            </a:r>
          </a:p>
          <a:p>
            <a:pPr marL="742950" indent="-742950">
              <a:buAutoNum type="arabicPeriod"/>
            </a:pPr>
            <a:r>
              <a:rPr lang="en-US" sz="2800" dirty="0"/>
              <a:t>GDPR Enforcement</a:t>
            </a:r>
          </a:p>
          <a:p>
            <a:pPr marL="742950" indent="-742950">
              <a:buAutoNum type="arabicPeriod"/>
            </a:pPr>
            <a:r>
              <a:rPr lang="en-US" sz="2800" dirty="0"/>
              <a:t>Blockchain Legislation</a:t>
            </a:r>
          </a:p>
          <a:p>
            <a:pPr marL="742950" indent="-742950">
              <a:buAutoNum type="arabicPeriod"/>
            </a:pPr>
            <a:r>
              <a:rPr lang="en-US" sz="2800" dirty="0"/>
              <a:t>What should you do? </a:t>
            </a:r>
          </a:p>
        </p:txBody>
      </p:sp>
    </p:spTree>
    <p:extLst>
      <p:ext uri="{BB962C8B-B14F-4D97-AF65-F5344CB8AC3E}">
        <p14:creationId xmlns:p14="http://schemas.microsoft.com/office/powerpoint/2010/main" val="113392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9DD-8E23-4C1F-891C-A45C103D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AE83-E503-4B84-8C8C-E197AA8A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Law is already in effect.</a:t>
            </a:r>
          </a:p>
          <a:p>
            <a:pPr marL="463550" indent="-463550"/>
            <a:r>
              <a:rPr lang="en-US" dirty="0"/>
              <a:t>Some provisions become operational on January 1, 2020.</a:t>
            </a:r>
          </a:p>
          <a:p>
            <a:pPr marL="463550" indent="-463550"/>
            <a:r>
              <a:rPr lang="en-US" dirty="0"/>
              <a:t>CA AG will propose clarifying regulations on issues such as exceptions, submitting and complying with requests, verification, uniform opt-out button, and others. </a:t>
            </a:r>
          </a:p>
          <a:p>
            <a:pPr marL="463550" indent="-463550"/>
            <a:r>
              <a:rPr lang="en-US" dirty="0"/>
              <a:t>Enforcement will begin the earlier of 6 months after the publication of CA AG regulations or July 1,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7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0882-F791-49E9-BF3A-2C7E0D46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Regulation of Data Brokers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E452-9E41-4534-BC95-8C76B310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First state law to regulate data brokers.</a:t>
            </a:r>
          </a:p>
          <a:p>
            <a:pPr marL="463550" indent="-463550"/>
            <a:r>
              <a:rPr lang="en-US" dirty="0"/>
              <a:t>Generally defines them as businesses that knowingly collects and </a:t>
            </a:r>
            <a:r>
              <a:rPr lang="en-US" b="1" dirty="0"/>
              <a:t>sells</a:t>
            </a:r>
            <a:r>
              <a:rPr lang="en-US" dirty="0"/>
              <a:t> or licenses to third parties the </a:t>
            </a:r>
            <a:r>
              <a:rPr lang="en-US" b="1" dirty="0"/>
              <a:t>brokered personal information</a:t>
            </a:r>
            <a:r>
              <a:rPr lang="en-US" dirty="0"/>
              <a:t> of a consumer with whom the business does </a:t>
            </a:r>
            <a:r>
              <a:rPr lang="en-US" b="1" dirty="0"/>
              <a:t>not</a:t>
            </a:r>
            <a:r>
              <a:rPr lang="en-US" dirty="0"/>
              <a:t> have a direct relationship.</a:t>
            </a:r>
          </a:p>
          <a:p>
            <a:pPr marL="463550" indent="-463550"/>
            <a:r>
              <a:rPr lang="en-US" dirty="0"/>
              <a:t>Brokered personal information means one or more computerized data elements about a consumer, if categorized or organized for dissemination to third parties.</a:t>
            </a:r>
          </a:p>
          <a:p>
            <a:pPr marL="463550" indent="-463550"/>
            <a:r>
              <a:rPr lang="en-US" dirty="0"/>
              <a:t>Requires data security program and registration with the AG.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4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6E5C-8C44-4EB2-BEB5-6C6762BF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Breach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8F6E-A224-495B-95DD-6561BF5D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10896600" cy="4525963"/>
          </a:xfrm>
        </p:spPr>
        <p:txBody>
          <a:bodyPr/>
          <a:lstStyle/>
          <a:p>
            <a:pPr marL="463550" indent="-463550"/>
            <a:r>
              <a:rPr lang="en-US" dirty="0"/>
              <a:t>Effective September 1, 2018.</a:t>
            </a:r>
          </a:p>
          <a:p>
            <a:pPr marL="463550" indent="-463550"/>
            <a:r>
              <a:rPr lang="en-US" dirty="0"/>
              <a:t>Requires notification within </a:t>
            </a:r>
            <a:r>
              <a:rPr lang="en-US" b="1" dirty="0"/>
              <a:t>30 </a:t>
            </a:r>
            <a:r>
              <a:rPr lang="en-US" dirty="0"/>
              <a:t>days of determination.</a:t>
            </a:r>
          </a:p>
          <a:p>
            <a:pPr marL="463550" indent="-463550"/>
            <a:r>
              <a:rPr lang="en-US" dirty="0"/>
              <a:t>Requires notification of AG if more than 500 residents impacted.</a:t>
            </a:r>
          </a:p>
          <a:p>
            <a:pPr marL="463550" indent="-463550"/>
            <a:r>
              <a:rPr lang="en-US" dirty="0"/>
              <a:t>Implement and maintain </a:t>
            </a:r>
            <a:r>
              <a:rPr lang="en-US" b="1" dirty="0"/>
              <a:t>reasonable</a:t>
            </a:r>
            <a:r>
              <a:rPr lang="en-US" dirty="0"/>
              <a:t> security procedures that are </a:t>
            </a:r>
            <a:r>
              <a:rPr lang="en-US" b="1" dirty="0"/>
              <a:t>appropriate </a:t>
            </a:r>
            <a:r>
              <a:rPr lang="en-US" dirty="0"/>
              <a:t>to nature of personal info and nature and size of business.</a:t>
            </a:r>
          </a:p>
          <a:p>
            <a:pPr marL="463550" indent="-463550"/>
            <a:r>
              <a:rPr lang="en-US" dirty="0"/>
              <a:t>Similar security requirement for </a:t>
            </a:r>
            <a:r>
              <a:rPr lang="en-US" b="1" dirty="0"/>
              <a:t>third-party service providers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219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1FC2-922D-4241-8551-D90509D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Data Breach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9F29-2074-4A0E-B961-5E453F18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dirty="0"/>
              <a:t>Requirement to include written information security program</a:t>
            </a:r>
          </a:p>
          <a:p>
            <a:pPr marL="463550" indent="-463550"/>
            <a:r>
              <a:rPr lang="en-US" dirty="0"/>
              <a:t>If SSN involved, offer credit monitoring for 18 months, 42 months if credit reporting agency has breach</a:t>
            </a:r>
          </a:p>
          <a:p>
            <a:pPr marL="463550" indent="-463550"/>
            <a:r>
              <a:rPr lang="en-US" dirty="0"/>
              <a:t>Additional notice on a rolling basis</a:t>
            </a:r>
          </a:p>
          <a:p>
            <a:pPr marL="463550" indent="-463550"/>
            <a:r>
              <a:rPr lang="en-US" dirty="0"/>
              <a:t>Name of parent or affiliate</a:t>
            </a:r>
          </a:p>
          <a:p>
            <a:pPr marL="463550" indent="-463550"/>
            <a:r>
              <a:rPr lang="en-US" dirty="0"/>
              <a:t>No waiver of right to obtain credit monitoring</a:t>
            </a:r>
          </a:p>
        </p:txBody>
      </p:sp>
    </p:spTree>
    <p:extLst>
      <p:ext uri="{BB962C8B-B14F-4D97-AF65-F5344CB8AC3E}">
        <p14:creationId xmlns:p14="http://schemas.microsoft.com/office/powerpoint/2010/main" val="97332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41AA-E521-4CAC-908C-A7221638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r>
              <a:rPr lang="en-US" dirty="0"/>
              <a:t>South Carolina Insurance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0359-FBBE-48B3-B6CF-177EB736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1125200" cy="4525963"/>
          </a:xfrm>
        </p:spPr>
        <p:txBody>
          <a:bodyPr/>
          <a:lstStyle/>
          <a:p>
            <a:pPr marL="463550" indent="-463550"/>
            <a:r>
              <a:rPr lang="en-US" sz="2900" dirty="0"/>
              <a:t>Based on National Association of Insurance Commissioners model law</a:t>
            </a:r>
          </a:p>
          <a:p>
            <a:pPr marL="463550" indent="-463550"/>
            <a:r>
              <a:rPr lang="en-US" sz="2900" dirty="0"/>
              <a:t>Applies to </a:t>
            </a:r>
            <a:r>
              <a:rPr lang="en-US" sz="2900" b="1" dirty="0"/>
              <a:t>cybersecurity events</a:t>
            </a:r>
            <a:r>
              <a:rPr lang="en-US" sz="2900" dirty="0"/>
              <a:t>:</a:t>
            </a:r>
          </a:p>
          <a:p>
            <a:pPr marL="741363" lvl="1" indent="-277813"/>
            <a:r>
              <a:rPr lang="en-US" sz="2900" dirty="0"/>
              <a:t>unauthorized access to or the </a:t>
            </a:r>
            <a:r>
              <a:rPr lang="en-US" sz="2900" b="1" dirty="0"/>
              <a:t>disruption</a:t>
            </a:r>
            <a:r>
              <a:rPr lang="en-US" sz="2900" dirty="0"/>
              <a:t> or misuse of an information system or information stored on an information system</a:t>
            </a:r>
          </a:p>
          <a:p>
            <a:pPr marL="463550" indent="-463550"/>
            <a:r>
              <a:rPr lang="en-US" sz="2900" dirty="0"/>
              <a:t>Notification within </a:t>
            </a:r>
            <a:r>
              <a:rPr lang="en-US" sz="2900" b="1" dirty="0"/>
              <a:t>72 hours</a:t>
            </a:r>
            <a:r>
              <a:rPr lang="en-US" sz="2900" dirty="0"/>
              <a:t> to insurance regulator</a:t>
            </a:r>
          </a:p>
          <a:p>
            <a:pPr marL="463550" indent="-463550"/>
            <a:r>
              <a:rPr lang="en-US" sz="2900" dirty="0"/>
              <a:t>Comprehensive, written information security program</a:t>
            </a:r>
          </a:p>
          <a:p>
            <a:pPr marL="463550" indent="-463550"/>
            <a:r>
              <a:rPr lang="en-US" sz="2900" b="1" dirty="0"/>
              <a:t>Due diligence</a:t>
            </a:r>
            <a:r>
              <a:rPr lang="en-US" sz="2900" dirty="0"/>
              <a:t> for choosing third-party </a:t>
            </a:r>
            <a:r>
              <a:rPr lang="en-US" sz="2900" b="1" dirty="0"/>
              <a:t>service providers</a:t>
            </a:r>
          </a:p>
          <a:p>
            <a:pPr marL="463550" indent="-463550"/>
            <a:r>
              <a:rPr lang="en-US" sz="2900" dirty="0"/>
              <a:t>Record keeping requirement</a:t>
            </a:r>
          </a:p>
        </p:txBody>
      </p:sp>
    </p:spTree>
    <p:extLst>
      <p:ext uri="{BB962C8B-B14F-4D97-AF65-F5344CB8AC3E}">
        <p14:creationId xmlns:p14="http://schemas.microsoft.com/office/powerpoint/2010/main" val="2404057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E897-8454-47F9-B6B8-818A569F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352"/>
            <a:ext cx="10972800" cy="1143000"/>
          </a:xfrm>
        </p:spPr>
        <p:txBody>
          <a:bodyPr/>
          <a:lstStyle/>
          <a:p>
            <a:r>
              <a:rPr lang="en-US" dirty="0"/>
              <a:t>Arizona Data Breach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3E6D-6AB9-4614-BA87-1F186A44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50" dirty="0"/>
              <a:t>Arizona now:</a:t>
            </a:r>
            <a:endParaRPr lang="en-US" sz="2850" dirty="0">
              <a:cs typeface="Calibri"/>
            </a:endParaRPr>
          </a:p>
          <a:p>
            <a:pPr marL="463550" indent="-463550"/>
            <a:r>
              <a:rPr lang="en-US" sz="2850" dirty="0"/>
              <a:t>Requires notice within 45 days, in addition to notice being required in the most expeditious manner possible and without unreasonable delay. </a:t>
            </a:r>
            <a:endParaRPr lang="en-US" sz="2850" dirty="0">
              <a:cs typeface="Calibri"/>
            </a:endParaRPr>
          </a:p>
          <a:p>
            <a:pPr marL="463550" indent="-463550"/>
            <a:r>
              <a:rPr lang="en-US" sz="2850" dirty="0"/>
              <a:t>Requires notice to Attorney General if more than 1000 people affected.</a:t>
            </a:r>
            <a:endParaRPr lang="en-US" sz="2850" dirty="0">
              <a:cs typeface="Calibri"/>
            </a:endParaRPr>
          </a:p>
          <a:p>
            <a:pPr marL="463550" indent="-463550"/>
            <a:r>
              <a:rPr lang="en-US" sz="2850" dirty="0"/>
              <a:t>Expands definition of personal information to include name or email in combination with password that allows access to an online account.</a:t>
            </a:r>
            <a:endParaRPr lang="en-US" sz="2850" dirty="0">
              <a:cs typeface="Calibri"/>
            </a:endParaRPr>
          </a:p>
          <a:p>
            <a:pPr marL="463550" indent="-463550"/>
            <a:r>
              <a:rPr lang="en-US" sz="2850" dirty="0"/>
              <a:t>Does not require notice where, after a </a:t>
            </a:r>
            <a:r>
              <a:rPr lang="en-US" sz="2850" b="1" dirty="0"/>
              <a:t>reasonable</a:t>
            </a:r>
            <a:r>
              <a:rPr lang="en-US" sz="2850" dirty="0"/>
              <a:t> </a:t>
            </a:r>
            <a:r>
              <a:rPr lang="en-US" sz="2850" b="1" dirty="0"/>
              <a:t>investigation</a:t>
            </a:r>
            <a:r>
              <a:rPr lang="en-US" sz="2850" dirty="0"/>
              <a:t>, substantial economic loss is not reasonably likely.</a:t>
            </a:r>
            <a:endParaRPr lang="en-US" sz="285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7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5D75-7FB4-4E51-9647-3678DFD4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Data Breach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91951-5889-447F-9410-9E889250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dirty="0"/>
              <a:t>Connecticut now requires 24 months of monitoring for data breaches (previously 12 months)</a:t>
            </a:r>
          </a:p>
          <a:p>
            <a:pPr marL="463550" indent="-463550"/>
            <a:r>
              <a:rPr lang="en-US" dirty="0"/>
              <a:t>Oregon</a:t>
            </a:r>
          </a:p>
          <a:p>
            <a:pPr lvl="1"/>
            <a:r>
              <a:rPr lang="en-US" sz="3200" dirty="0"/>
              <a:t>Has made it so that if credit monitoring is offered, it cannot be contingent on providing a credit card</a:t>
            </a:r>
          </a:p>
          <a:p>
            <a:pPr lvl="1"/>
            <a:r>
              <a:rPr lang="en-US" sz="3200" dirty="0"/>
              <a:t>Has expanded the definition of personal information</a:t>
            </a:r>
          </a:p>
          <a:p>
            <a:pPr lvl="1"/>
            <a:r>
              <a:rPr lang="en-US" sz="3200" dirty="0"/>
              <a:t>Requires notice within 45 days</a:t>
            </a:r>
          </a:p>
          <a:p>
            <a:pPr lvl="1"/>
            <a:r>
              <a:rPr lang="en-US" sz="3200" dirty="0"/>
              <a:t>Prohibits charging a fee for credit freezes</a:t>
            </a:r>
          </a:p>
        </p:txBody>
      </p:sp>
    </p:spTree>
    <p:extLst>
      <p:ext uri="{BB962C8B-B14F-4D97-AF65-F5344CB8AC3E}">
        <p14:creationId xmlns:p14="http://schemas.microsoft.com/office/powerpoint/2010/main" val="171456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7FAC-439B-4FD3-A193-ED6C30C3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6FA6F-81C7-41EB-A4D3-884EDC6F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45525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/>
              <a:t>European Data Protection Board released statistics on the first 9 months of the GDPR:</a:t>
            </a:r>
          </a:p>
          <a:p>
            <a:pPr marL="463550" indent="-463550"/>
            <a:r>
              <a:rPr lang="en-US" sz="3100" dirty="0"/>
              <a:t>206,326 cases reported by the DPAs</a:t>
            </a:r>
          </a:p>
          <a:p>
            <a:pPr marL="463550" indent="-463550"/>
            <a:r>
              <a:rPr lang="en-US" sz="3100" dirty="0"/>
              <a:t>94,622 complaints</a:t>
            </a:r>
          </a:p>
          <a:p>
            <a:pPr marL="463550" indent="-463550"/>
            <a:r>
              <a:rPr lang="en-US" sz="3100" dirty="0"/>
              <a:t>64,684 breach notifications</a:t>
            </a:r>
          </a:p>
          <a:p>
            <a:pPr marL="463550" indent="-463550"/>
            <a:r>
              <a:rPr lang="en-US" sz="3100" dirty="0"/>
              <a:t>52% of cases closed</a:t>
            </a:r>
          </a:p>
          <a:p>
            <a:pPr marL="463550" indent="-463550"/>
            <a:r>
              <a:rPr lang="en-US" sz="3100" dirty="0"/>
              <a:t>1% challenged before a national court</a:t>
            </a:r>
          </a:p>
          <a:p>
            <a:pPr marL="463550" indent="-463550"/>
            <a:r>
              <a:rPr lang="en-US" sz="3100" dirty="0"/>
              <a:t>11 countries issued a total of </a:t>
            </a:r>
            <a:r>
              <a:rPr lang="en-US" sz="3100" dirty="0">
                <a:solidFill>
                  <a:srgbClr val="FF0000"/>
                </a:solidFill>
              </a:rPr>
              <a:t>€55,955,871</a:t>
            </a:r>
          </a:p>
        </p:txBody>
      </p:sp>
    </p:spTree>
    <p:extLst>
      <p:ext uri="{BB962C8B-B14F-4D97-AF65-F5344CB8AC3E}">
        <p14:creationId xmlns:p14="http://schemas.microsoft.com/office/powerpoint/2010/main" val="78004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2B20-A735-4D2B-A2A4-070B12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CNIL Google 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32ED-219B-44F5-BC5A-BCCA3725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58" y="1295400"/>
            <a:ext cx="10972800" cy="4525963"/>
          </a:xfrm>
        </p:spPr>
        <p:txBody>
          <a:bodyPr/>
          <a:lstStyle/>
          <a:p>
            <a:pPr marL="463550" indent="-463550"/>
            <a:r>
              <a:rPr lang="en-US" sz="3000" dirty="0"/>
              <a:t>Two nonprofits filed a complaint against Google with CNIL </a:t>
            </a:r>
          </a:p>
          <a:p>
            <a:pPr marL="463550" indent="-463550"/>
            <a:r>
              <a:rPr lang="en-US" sz="3000" dirty="0"/>
              <a:t>CNIL alleged, with respect to Google’s Android OS, failure to: </a:t>
            </a:r>
          </a:p>
          <a:p>
            <a:pPr lvl="1"/>
            <a:r>
              <a:rPr lang="en-US" sz="3000" dirty="0"/>
              <a:t>comply with the transparency and notice requirements of the GDPR and </a:t>
            </a:r>
          </a:p>
          <a:p>
            <a:pPr lvl="1"/>
            <a:r>
              <a:rPr lang="en-US" sz="3000" dirty="0"/>
              <a:t>obtain valid consent from users.</a:t>
            </a:r>
          </a:p>
          <a:p>
            <a:pPr marL="463550" indent="-463550"/>
            <a:r>
              <a:rPr lang="en-US" sz="3000" dirty="0"/>
              <a:t>CNIL found jurisdiction over Google LLC in the U.S., in addition to the Google Ireland Limited </a:t>
            </a:r>
          </a:p>
          <a:p>
            <a:pPr marL="463550" indent="-463550"/>
            <a:r>
              <a:rPr lang="en-US" sz="3000" dirty="0"/>
              <a:t>CNIL issued Google a fine of </a:t>
            </a:r>
            <a:r>
              <a:rPr lang="en-US" sz="3000" dirty="0">
                <a:solidFill>
                  <a:srgbClr val="FF0000"/>
                </a:solidFill>
              </a:rPr>
              <a:t>€50M</a:t>
            </a:r>
          </a:p>
          <a:p>
            <a:pPr marL="463550" indent="-463550"/>
            <a:r>
              <a:rPr lang="en-US" sz="3000" dirty="0"/>
              <a:t>Google has appealed the fine</a:t>
            </a:r>
          </a:p>
        </p:txBody>
      </p:sp>
    </p:spTree>
    <p:extLst>
      <p:ext uri="{BB962C8B-B14F-4D97-AF65-F5344CB8AC3E}">
        <p14:creationId xmlns:p14="http://schemas.microsoft.com/office/powerpoint/2010/main" val="1644064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47EF-B2D6-4D32-AA14-86930E8C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3294-EEB9-43B6-AF44-70C447B1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93837"/>
            <a:ext cx="5638800" cy="4784727"/>
          </a:xfrm>
        </p:spPr>
        <p:txBody>
          <a:bodyPr/>
          <a:lstStyle/>
          <a:p>
            <a:r>
              <a:rPr lang="en-US" sz="3000" dirty="0"/>
              <a:t>Implement security and privacy by design</a:t>
            </a:r>
          </a:p>
          <a:p>
            <a:r>
              <a:rPr lang="en-US" sz="3000" dirty="0"/>
              <a:t>Understand data collection, transfer, and use</a:t>
            </a:r>
          </a:p>
          <a:p>
            <a:r>
              <a:rPr lang="en-US" sz="3000" dirty="0"/>
              <a:t>Conduct risk assessments</a:t>
            </a:r>
          </a:p>
          <a:p>
            <a:r>
              <a:rPr lang="en-US" sz="3000" dirty="0"/>
              <a:t>Address risk assessment 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942DDC-42D4-4BCB-8406-2D9360BEB5A3}"/>
              </a:ext>
            </a:extLst>
          </p:cNvPr>
          <p:cNvSpPr txBox="1">
            <a:spLocks/>
          </p:cNvSpPr>
          <p:nvPr/>
        </p:nvSpPr>
        <p:spPr bwMode="auto">
          <a:xfrm>
            <a:off x="6019800" y="1493837"/>
            <a:ext cx="6172200" cy="47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Prepare for data breaches</a:t>
            </a:r>
          </a:p>
          <a:p>
            <a:r>
              <a:rPr lang="en-US" sz="3000" dirty="0"/>
              <a:t>Ready response teams, including legal, communications, forensic, and business</a:t>
            </a:r>
          </a:p>
          <a:p>
            <a:r>
              <a:rPr lang="en-US" sz="3000" dirty="0"/>
              <a:t>Obtain cyber liability insurance</a:t>
            </a:r>
          </a:p>
          <a:p>
            <a:r>
              <a:rPr lang="en-US" sz="3000" dirty="0"/>
              <a:t>Manage service providers </a:t>
            </a:r>
          </a:p>
          <a:p>
            <a:r>
              <a:rPr lang="en-US" sz="3000" dirty="0"/>
              <a:t>Repeat (at least) annually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1763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FC51-A38E-40F3-AE9D-FBA5994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 FTC Enforcement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047C-B844-42DA-BF2B-013EDACE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Privacy Policy stated:</a:t>
            </a:r>
          </a:p>
          <a:p>
            <a:pPr marL="463550" indent="-463550"/>
            <a:r>
              <a:rPr lang="en-US" dirty="0"/>
              <a:t>Third parties “have access to personal information </a:t>
            </a:r>
            <a:r>
              <a:rPr lang="en-US" b="1" dirty="0"/>
              <a:t>needed to perform</a:t>
            </a:r>
            <a:r>
              <a:rPr lang="en-US" dirty="0"/>
              <a:t> their services or functions, but may </a:t>
            </a:r>
            <a:r>
              <a:rPr lang="en-US" b="1" dirty="0"/>
              <a:t>not</a:t>
            </a:r>
            <a:r>
              <a:rPr lang="en-US" dirty="0"/>
              <a:t> use it for other purposes.”</a:t>
            </a:r>
          </a:p>
          <a:p>
            <a:pPr marL="463550" indent="-463550"/>
            <a:r>
              <a:rPr lang="en-US" dirty="0"/>
              <a:t>Blu has “</a:t>
            </a:r>
            <a:r>
              <a:rPr lang="en-US" b="1" dirty="0"/>
              <a:t>appropriate</a:t>
            </a:r>
            <a:r>
              <a:rPr lang="en-US" dirty="0"/>
              <a:t> physical, electronic, and managerial security procedures to help protect the personal information that you provide us.”</a:t>
            </a:r>
          </a:p>
        </p:txBody>
      </p:sp>
    </p:spTree>
    <p:extLst>
      <p:ext uri="{BB962C8B-B14F-4D97-AF65-F5344CB8AC3E}">
        <p14:creationId xmlns:p14="http://schemas.microsoft.com/office/powerpoint/2010/main" val="958642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0331-0AA2-44EC-BD25-A82BBB43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and Cryptocurrency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D616-608C-4FAA-9285-AD7A2C61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States are racing to embrace blockchain technology.</a:t>
            </a:r>
          </a:p>
          <a:p>
            <a:pPr marL="463550" indent="-463550"/>
            <a:r>
              <a:rPr lang="en-US" dirty="0"/>
              <a:t>Ohio explicitly recognized that a record, contract, or signature that is secured through blockchain technology as an electronic record. </a:t>
            </a:r>
          </a:p>
          <a:p>
            <a:pPr marL="463550" indent="-463550"/>
            <a:r>
              <a:rPr lang="en-US" dirty="0"/>
              <a:t>Use of blockchain presents risks, including those relating to vulnerabilities in the wallets, exchanges, security of the private keys, 51% attack, and others.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23C61C-E6EF-4A90-939A-B62E9BBD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780649"/>
            <a:ext cx="3539836" cy="17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5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C:\Documents and Settings\Mehmetmunur\Desktop\T&amp;A Logo.jpg"/>
          <p:cNvPicPr>
            <a:picLocks noChangeAspect="1" noChangeArrowheads="1"/>
          </p:cNvPicPr>
          <p:nvPr/>
        </p:nvPicPr>
        <p:blipFill rotWithShape="1">
          <a:blip r:embed="rId3" cstate="print"/>
          <a:srcRect t="10749" r="12384"/>
          <a:stretch/>
        </p:blipFill>
        <p:spPr bwMode="auto">
          <a:xfrm>
            <a:off x="381000" y="381000"/>
            <a:ext cx="51891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410200"/>
            <a:ext cx="487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</a:rPr>
              <a:t>Dino Tsibouris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(614) 721-2584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hlinkClick r:id="rId4"/>
              </a:rPr>
              <a:t>Dino@Tsibouris.com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6819" y="2819401"/>
            <a:ext cx="8156712" cy="1219199"/>
          </a:xfrm>
        </p:spPr>
        <p:txBody>
          <a:bodyPr/>
          <a:lstStyle/>
          <a:p>
            <a:pPr eaLnBrk="1" hangingPunct="1"/>
            <a:r>
              <a:rPr lang="en-US" dirty="0"/>
              <a:t>     Questions &amp; Answers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29400" y="54102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</a:rPr>
              <a:t>Mehmet Munur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</a:rPr>
              <a:t>(614) 721-2693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hlinkClick r:id="rId4"/>
              </a:rPr>
              <a:t>Mehmet.Munur@Tsibouris.com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95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FC51-A38E-40F3-AE9D-FBA5994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 FTC Enforcement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047C-B844-42DA-BF2B-013EDACE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Sold mobile phones that came with software to manage firmware updates from </a:t>
            </a:r>
            <a:r>
              <a:rPr lang="en-US" dirty="0" err="1"/>
              <a:t>ADUPS</a:t>
            </a:r>
            <a:r>
              <a:rPr lang="en-US" dirty="0"/>
              <a:t>.</a:t>
            </a:r>
          </a:p>
          <a:p>
            <a:pPr marL="463550" indent="-463550"/>
            <a:r>
              <a:rPr lang="en-US" dirty="0"/>
              <a:t>BLU only entered into contract with </a:t>
            </a:r>
            <a:r>
              <a:rPr lang="en-US" dirty="0" err="1"/>
              <a:t>ADUPS</a:t>
            </a:r>
            <a:r>
              <a:rPr lang="en-US" dirty="0"/>
              <a:t> for firmware updates—</a:t>
            </a:r>
            <a:r>
              <a:rPr lang="en-US" b="1" dirty="0"/>
              <a:t>no other services</a:t>
            </a:r>
            <a:r>
              <a:rPr lang="en-US" dirty="0"/>
              <a:t>. </a:t>
            </a:r>
          </a:p>
          <a:p>
            <a:pPr marL="463550" indent="-463550"/>
            <a:r>
              <a:rPr lang="en-US" dirty="0"/>
              <a:t>BLU devices transmitted </a:t>
            </a:r>
            <a:r>
              <a:rPr lang="en-US" b="1" dirty="0"/>
              <a:t>personal information</a:t>
            </a:r>
            <a:r>
              <a:rPr lang="en-US" dirty="0"/>
              <a:t> about consumers to </a:t>
            </a:r>
            <a:r>
              <a:rPr lang="en-US" dirty="0" err="1"/>
              <a:t>ADUPS</a:t>
            </a:r>
            <a:r>
              <a:rPr lang="en-US" dirty="0"/>
              <a:t> servers without consumers’ knowledge and consent.</a:t>
            </a:r>
          </a:p>
        </p:txBody>
      </p:sp>
    </p:spTree>
    <p:extLst>
      <p:ext uri="{BB962C8B-B14F-4D97-AF65-F5344CB8AC3E}">
        <p14:creationId xmlns:p14="http://schemas.microsoft.com/office/powerpoint/2010/main" val="316760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FC51-A38E-40F3-AE9D-FBA5994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 FTC Enforcement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047C-B844-42DA-BF2B-013EDACE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“BLU and </a:t>
            </a:r>
            <a:r>
              <a:rPr lang="en-US" dirty="0" err="1"/>
              <a:t>Ohev</a:t>
            </a:r>
            <a:r>
              <a:rPr lang="en-US" dirty="0"/>
              <a:t>-Zion failed to implement appropriate security procedures to oversee the security practices of their service providers, including </a:t>
            </a:r>
            <a:r>
              <a:rPr lang="en-US" b="1" dirty="0"/>
              <a:t>failing to perform appropriate due diligence of service providers</a:t>
            </a:r>
            <a:r>
              <a:rPr lang="en-US" dirty="0"/>
              <a:t>; failing to have written data security procedures regarding service providers; and failing to adequately assess the privacy and security risks of third-party software installed on BLU devices.”</a:t>
            </a:r>
          </a:p>
        </p:txBody>
      </p:sp>
    </p:spTree>
    <p:extLst>
      <p:ext uri="{BB962C8B-B14F-4D97-AF65-F5344CB8AC3E}">
        <p14:creationId xmlns:p14="http://schemas.microsoft.com/office/powerpoint/2010/main" val="372039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FC51-A38E-40F3-AE9D-FBA5994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 FTC Enforcement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047C-B844-42DA-BF2B-013EDACE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“As a result, </a:t>
            </a:r>
            <a:r>
              <a:rPr lang="en-US" dirty="0" err="1"/>
              <a:t>ADUPS</a:t>
            </a:r>
            <a:r>
              <a:rPr lang="en-US" dirty="0"/>
              <a:t> collected sensitive personal information via BLU devices </a:t>
            </a:r>
            <a:r>
              <a:rPr lang="en-US" b="1" dirty="0"/>
              <a:t>without consumers’ knowledge and consent</a:t>
            </a:r>
            <a:r>
              <a:rPr lang="en-US" dirty="0"/>
              <a:t> that it did not need to perform its contracted services. In addition, </a:t>
            </a:r>
            <a:r>
              <a:rPr lang="en-US" dirty="0" err="1"/>
              <a:t>ADUPS</a:t>
            </a:r>
            <a:r>
              <a:rPr lang="en-US" dirty="0"/>
              <a:t> software preinstalled on BLU devices contained common </a:t>
            </a:r>
            <a:r>
              <a:rPr lang="en-US" b="1" dirty="0"/>
              <a:t>security vulnerabilities</a:t>
            </a:r>
            <a:r>
              <a:rPr lang="en-US" dirty="0"/>
              <a:t> that could enable attackers to gain full access to the devices.”</a:t>
            </a:r>
          </a:p>
        </p:txBody>
      </p:sp>
    </p:spTree>
    <p:extLst>
      <p:ext uri="{BB962C8B-B14F-4D97-AF65-F5344CB8AC3E}">
        <p14:creationId xmlns:p14="http://schemas.microsoft.com/office/powerpoint/2010/main" val="294308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FC51-A38E-40F3-AE9D-FBA5994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 FTC Enforcement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047C-B844-42DA-BF2B-013EDACE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“After reports about the unexpected collection and sharing by </a:t>
            </a:r>
            <a:r>
              <a:rPr lang="en-US" dirty="0" err="1">
                <a:latin typeface="+mj-lt"/>
              </a:rPr>
              <a:t>ADUPS</a:t>
            </a:r>
            <a:r>
              <a:rPr lang="en-US" dirty="0">
                <a:latin typeface="+mj-lt"/>
              </a:rPr>
              <a:t> became public in November 2016, </a:t>
            </a:r>
            <a:r>
              <a:rPr lang="en-US" b="1" dirty="0">
                <a:latin typeface="+mj-lt"/>
              </a:rPr>
              <a:t>BLU issued a statement</a:t>
            </a:r>
            <a:r>
              <a:rPr lang="en-US" dirty="0">
                <a:latin typeface="+mj-lt"/>
              </a:rPr>
              <a:t> informing consumers that </a:t>
            </a:r>
            <a:r>
              <a:rPr lang="en-US" dirty="0" err="1">
                <a:latin typeface="+mj-lt"/>
              </a:rPr>
              <a:t>ADUPS</a:t>
            </a:r>
            <a:r>
              <a:rPr lang="en-US" dirty="0">
                <a:latin typeface="+mj-lt"/>
              </a:rPr>
              <a:t> had updated its software and had </a:t>
            </a:r>
            <a:r>
              <a:rPr lang="en-US" b="1" dirty="0">
                <a:latin typeface="+mj-lt"/>
              </a:rPr>
              <a:t>stopped its unexpected</a:t>
            </a:r>
            <a:r>
              <a:rPr lang="en-US" dirty="0">
                <a:latin typeface="+mj-lt"/>
              </a:rPr>
              <a:t> data collection practices. Despite this, the FTC alleges that </a:t>
            </a:r>
            <a:r>
              <a:rPr lang="en-US" b="1" dirty="0">
                <a:latin typeface="+mj-lt"/>
              </a:rPr>
              <a:t>BLU continued</a:t>
            </a:r>
            <a:r>
              <a:rPr lang="en-US" dirty="0">
                <a:latin typeface="+mj-lt"/>
              </a:rPr>
              <a:t> to allow </a:t>
            </a:r>
            <a:r>
              <a:rPr lang="en-US" dirty="0" err="1">
                <a:latin typeface="+mj-lt"/>
              </a:rPr>
              <a:t>ADUPS</a:t>
            </a:r>
            <a:r>
              <a:rPr lang="en-US" dirty="0">
                <a:latin typeface="+mj-lt"/>
              </a:rPr>
              <a:t> to operate on its older devices without adequate oversight.”</a:t>
            </a:r>
          </a:p>
        </p:txBody>
      </p:sp>
    </p:spTree>
    <p:extLst>
      <p:ext uri="{BB962C8B-B14F-4D97-AF65-F5344CB8AC3E}">
        <p14:creationId xmlns:p14="http://schemas.microsoft.com/office/powerpoint/2010/main" val="182828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2B4F-F466-4103-BDD2-677E3E95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FTC §5 Enforcement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1F1-64C7-4377-9467-DBC04A11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pPr marL="463550" indent="-463550"/>
            <a:r>
              <a:rPr lang="en-US" dirty="0"/>
              <a:t>Designate employee responsible for privacy or security program</a:t>
            </a:r>
          </a:p>
          <a:p>
            <a:pPr marL="463550" indent="-463550"/>
            <a:r>
              <a:rPr lang="en-US" dirty="0"/>
              <a:t>Conduct risk assessment and employee training</a:t>
            </a:r>
          </a:p>
          <a:p>
            <a:pPr marL="463550" indent="-463550"/>
            <a:r>
              <a:rPr lang="en-US" dirty="0"/>
              <a:t>Test and monitor risks identified</a:t>
            </a:r>
          </a:p>
          <a:p>
            <a:pPr marL="463550" indent="-463550"/>
            <a:r>
              <a:rPr lang="en-US" dirty="0"/>
              <a:t>Implement and maintain protections</a:t>
            </a:r>
          </a:p>
          <a:p>
            <a:pPr marL="463550" indent="-463550"/>
            <a:r>
              <a:rPr lang="en-US" dirty="0"/>
              <a:t>Evaluate and adjust program</a:t>
            </a:r>
          </a:p>
          <a:p>
            <a:pPr marL="463550" indent="-463550"/>
            <a:r>
              <a:rPr lang="en-US" dirty="0"/>
              <a:t>Biennial third-party assessments</a:t>
            </a:r>
          </a:p>
          <a:p>
            <a:pPr marL="463550" indent="-463550"/>
            <a:r>
              <a:rPr lang="en-US" dirty="0"/>
              <a:t>In effect for </a:t>
            </a:r>
            <a:r>
              <a:rPr lang="en-US" b="1" dirty="0">
                <a:solidFill>
                  <a:srgbClr val="FF0000"/>
                </a:solidFill>
              </a:rPr>
              <a:t>20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8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5D38-743B-4072-93BC-533BC093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 v. LabMD 11</a:t>
            </a:r>
            <a:r>
              <a:rPr lang="en-US" baseline="30000" dirty="0"/>
              <a:t>th</a:t>
            </a:r>
            <a:r>
              <a:rPr lang="en-US" dirty="0"/>
              <a:t> Cir.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0A06-4030-4863-8EDF-AD3A0EF5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sz="2900" dirty="0"/>
              <a:t>11</a:t>
            </a:r>
            <a:r>
              <a:rPr lang="en-US" sz="2900" baseline="30000" dirty="0"/>
              <a:t>th</a:t>
            </a:r>
            <a:r>
              <a:rPr lang="en-US" sz="2900" dirty="0"/>
              <a:t> Circuit </a:t>
            </a:r>
            <a:r>
              <a:rPr lang="en-US" sz="2900" b="1" dirty="0"/>
              <a:t>vacated </a:t>
            </a:r>
            <a:r>
              <a:rPr lang="en-US" sz="2900" dirty="0"/>
              <a:t>an </a:t>
            </a:r>
            <a:r>
              <a:rPr lang="en-US" sz="2900" b="1" dirty="0"/>
              <a:t>FTC order</a:t>
            </a:r>
            <a:r>
              <a:rPr lang="en-US" sz="2900" dirty="0"/>
              <a:t> against LabMD requiring it to establish a </a:t>
            </a:r>
            <a:r>
              <a:rPr lang="en-US" sz="2900" b="1" dirty="0"/>
              <a:t>comprehensive</a:t>
            </a:r>
            <a:r>
              <a:rPr lang="en-US" sz="2900" dirty="0"/>
              <a:t> information security program </a:t>
            </a:r>
            <a:r>
              <a:rPr lang="en-US" sz="2900" b="1" dirty="0"/>
              <a:t>reasonably designed</a:t>
            </a:r>
            <a:r>
              <a:rPr lang="en-US" sz="2900" dirty="0"/>
              <a:t> to protect the security, confidentiality, and integrity of personal information collected from or about consumers.</a:t>
            </a:r>
          </a:p>
          <a:p>
            <a:pPr marL="463550" indent="-463550"/>
            <a:r>
              <a:rPr lang="en-US" sz="2900" dirty="0"/>
              <a:t>FTC’s order was </a:t>
            </a:r>
            <a:r>
              <a:rPr lang="en-US" sz="2900" b="1" dirty="0"/>
              <a:t>insufficiently specific</a:t>
            </a:r>
            <a:r>
              <a:rPr lang="en-US" sz="2900" dirty="0"/>
              <a:t> and unenforceable because it did </a:t>
            </a:r>
            <a:r>
              <a:rPr lang="en-US" sz="2900" b="1" dirty="0"/>
              <a:t>not </a:t>
            </a:r>
            <a:r>
              <a:rPr lang="en-US" sz="2900" dirty="0"/>
              <a:t>instruct LabMD to stop committing a specific act or practice. </a:t>
            </a:r>
          </a:p>
          <a:p>
            <a:pPr marL="463550" indent="-463550"/>
            <a:r>
              <a:rPr lang="en-US" sz="2900" dirty="0"/>
              <a:t>Instead it commanded LabMD to overhaul and replace its data-security program to meet an </a:t>
            </a:r>
            <a:r>
              <a:rPr lang="en-US" sz="2900" b="1" dirty="0"/>
              <a:t>indeterminate standard of reasonableness</a:t>
            </a:r>
            <a:r>
              <a:rPr lang="en-US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34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728658D3CAE44A14FA80BD109E4DB" ma:contentTypeVersion="15" ma:contentTypeDescription="Create a new document." ma:contentTypeScope="" ma:versionID="1780149875c0abdc83a2280c3f0fd91a">
  <xsd:schema xmlns:xsd="http://www.w3.org/2001/XMLSchema" xmlns:xs="http://www.w3.org/2001/XMLSchema" xmlns:p="http://schemas.microsoft.com/office/2006/metadata/properties" xmlns:ns1="http://schemas.microsoft.com/sharepoint/v3" xmlns:ns3="89bd8bee-22ff-4100-8856-cf98a927b400" xmlns:ns4="c0ef06cc-78f3-4cbe-b6e5-590d3c422926" targetNamespace="http://schemas.microsoft.com/office/2006/metadata/properties" ma:root="true" ma:fieldsID="24bd6cde272903e9119b6d74756d9a12" ns1:_="" ns3:_="" ns4:_="">
    <xsd:import namespace="http://schemas.microsoft.com/sharepoint/v3"/>
    <xsd:import namespace="89bd8bee-22ff-4100-8856-cf98a927b400"/>
    <xsd:import namespace="c0ef06cc-78f3-4cbe-b6e5-590d3c4229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d8bee-22ff-4100-8856-cf98a927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f06cc-78f3-4cbe-b6e5-590d3c4229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F156AB-9C3C-49C9-8BA3-032FF9581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bd8bee-22ff-4100-8856-cf98a927b400"/>
    <ds:schemaRef ds:uri="c0ef06cc-78f3-4cbe-b6e5-590d3c422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AA978-F5AE-488D-A6D0-A3656FD18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36E755-CC47-41A3-8FE8-48477D718810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c0ef06cc-78f3-4cbe-b6e5-590d3c422926"/>
    <ds:schemaRef ds:uri="http://schemas.microsoft.com/sharepoint/v3"/>
    <ds:schemaRef ds:uri="http://schemas.microsoft.com/office/2006/documentManagement/types"/>
    <ds:schemaRef ds:uri="89bd8bee-22ff-4100-8856-cf98a927b40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1712</Words>
  <Application>Microsoft Office PowerPoint</Application>
  <PresentationFormat>Widescreen</PresentationFormat>
  <Paragraphs>210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Trending Legal Issues in Information Security and Privacy for 2019</vt:lpstr>
      <vt:lpstr>Overview</vt:lpstr>
      <vt:lpstr>BLU FTC Enforcement Action</vt:lpstr>
      <vt:lpstr>BLU FTC Enforcement Action</vt:lpstr>
      <vt:lpstr>BLU FTC Enforcement Action</vt:lpstr>
      <vt:lpstr>BLU FTC Enforcement Action</vt:lpstr>
      <vt:lpstr>BLU FTC Enforcement Action</vt:lpstr>
      <vt:lpstr>Typical FTC §5 Enforcement Action</vt:lpstr>
      <vt:lpstr>FTC v. LabMD 11th Cir. </vt:lpstr>
      <vt:lpstr>FTC v. LabMD 11th Cir. </vt:lpstr>
      <vt:lpstr>Uber 50-State Enforcement</vt:lpstr>
      <vt:lpstr>Uber 50-State Enforcement</vt:lpstr>
      <vt:lpstr>Anthem HHS Enforcement</vt:lpstr>
      <vt:lpstr>Anthem HHS Enforcement</vt:lpstr>
      <vt:lpstr>Anthem HHS Enforcement</vt:lpstr>
      <vt:lpstr>California Consumer Privacy Act</vt:lpstr>
      <vt:lpstr>California Consumer Privacy Act</vt:lpstr>
      <vt:lpstr>California Consumer Privacy Act</vt:lpstr>
      <vt:lpstr>California Consumer Privacy Act</vt:lpstr>
      <vt:lpstr>California Consumer Privacy Act</vt:lpstr>
      <vt:lpstr>Vermont Regulation of Data Brokers</vt:lpstr>
      <vt:lpstr>Colorado Breach Notification</vt:lpstr>
      <vt:lpstr>MA Data Breach Notification</vt:lpstr>
      <vt:lpstr>South Carolina Insurance Regulations</vt:lpstr>
      <vt:lpstr>Arizona Data Breach</vt:lpstr>
      <vt:lpstr>State Data Breach</vt:lpstr>
      <vt:lpstr>GDPR Enforcement</vt:lpstr>
      <vt:lpstr>CNIL Google Fine</vt:lpstr>
      <vt:lpstr>What should you do?</vt:lpstr>
      <vt:lpstr>Blockchain and Cryptocurrency Legislation</vt:lpstr>
      <vt:lpstr>     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Trending Legal Issues in Information Security and Privacy for 2019</dc:title>
  <dc:subject/>
  <dc:creator/>
  <cp:keywords/>
  <cp:lastModifiedBy/>
  <cp:revision>64</cp:revision>
  <dcterms:created xsi:type="dcterms:W3CDTF">2010-04-30T19:42:08Z</dcterms:created>
  <dcterms:modified xsi:type="dcterms:W3CDTF">2019-09-12T15:35:54Z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0x010100C22728658D3CAE44A14FA80BD109E4DB</vt:lpwstr>
  </property>
</Properties>
</file>